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74" r:id="rId2"/>
    <p:sldMasterId id="2147483675" r:id="rId3"/>
  </p:sldMasterIdLst>
  <p:notesMasterIdLst>
    <p:notesMasterId r:id="rId47"/>
  </p:notesMasterIdLst>
  <p:sldIdLst>
    <p:sldId id="335" r:id="rId4"/>
    <p:sldId id="336" r:id="rId5"/>
    <p:sldId id="295" r:id="rId6"/>
    <p:sldId id="293" r:id="rId7"/>
    <p:sldId id="275" r:id="rId8"/>
    <p:sldId id="294" r:id="rId9"/>
    <p:sldId id="297" r:id="rId10"/>
    <p:sldId id="301" r:id="rId11"/>
    <p:sldId id="316" r:id="rId12"/>
    <p:sldId id="317" r:id="rId13"/>
    <p:sldId id="296" r:id="rId14"/>
    <p:sldId id="300" r:id="rId15"/>
    <p:sldId id="298" r:id="rId16"/>
    <p:sldId id="302" r:id="rId17"/>
    <p:sldId id="303" r:id="rId18"/>
    <p:sldId id="299" r:id="rId19"/>
    <p:sldId id="304" r:id="rId20"/>
    <p:sldId id="305" r:id="rId21"/>
    <p:sldId id="306" r:id="rId22"/>
    <p:sldId id="307" r:id="rId23"/>
    <p:sldId id="308" r:id="rId24"/>
    <p:sldId id="334" r:id="rId25"/>
    <p:sldId id="309" r:id="rId26"/>
    <p:sldId id="310" r:id="rId27"/>
    <p:sldId id="311" r:id="rId28"/>
    <p:sldId id="313" r:id="rId29"/>
    <p:sldId id="312" r:id="rId30"/>
    <p:sldId id="314" r:id="rId31"/>
    <p:sldId id="315" r:id="rId32"/>
    <p:sldId id="319" r:id="rId33"/>
    <p:sldId id="321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1" r:id="rId42"/>
    <p:sldId id="332" r:id="rId43"/>
    <p:sldId id="333" r:id="rId44"/>
    <p:sldId id="330" r:id="rId45"/>
    <p:sldId id="274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0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2" autoAdjust="0"/>
    <p:restoredTop sz="87685" autoAdjust="0"/>
  </p:normalViewPr>
  <p:slideViewPr>
    <p:cSldViewPr snapToGrid="0">
      <p:cViewPr varScale="1">
        <p:scale>
          <a:sx n="100" d="100"/>
          <a:sy n="100" d="100"/>
        </p:scale>
        <p:origin x="190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B75EE-71B4-4B9F-9A65-92344EEF7274}" type="datetimeFigureOut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79124-E974-4903-83F7-5FAB5639EB1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33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9124-E974-4903-83F7-5FAB5639EB1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9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以超市交易数据库为例，引入关联规则的相关概念：</a:t>
            </a:r>
            <a:endParaRPr lang="en-AU" altLang="zh-CN" sz="12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9124-E974-4903-83F7-5FAB5639EB1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8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在挖掘关联规则时，产生的关联规则要经过</a:t>
            </a:r>
            <a:r>
              <a:rPr lang="en-US" altLang="zh-CN" sz="12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supmin</a:t>
            </a:r>
            <a:r>
              <a:rPr lang="zh-CN" altLang="en-US" sz="12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2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confmin</a:t>
            </a:r>
            <a:r>
              <a:rPr lang="zh-CN" altLang="en-US" sz="12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的衡量，筛选出来的强关联规则才能用于指导商家的决策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9124-E974-4903-83F7-5FAB5639EB1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70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9124-E974-4903-83F7-5FAB5639EB1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013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每件商品可选可不选，因此是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</a:t>
            </a:r>
            <a:r>
              <a:rPr lang="zh-CN" altLang="en-US" dirty="0" smtClean="0"/>
              <a:t>次方；</a:t>
            </a:r>
            <a:r>
              <a:rPr lang="en-US" altLang="zh-CN" dirty="0" smtClean="0"/>
              <a:t>-1</a:t>
            </a:r>
            <a:r>
              <a:rPr lang="zh-CN" altLang="en-US" dirty="0" smtClean="0"/>
              <a:t>是因为候选集不能为空。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9124-E974-4903-83F7-5FAB5639EB1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91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9124-E974-4903-83F7-5FAB5639EB1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14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假设</a:t>
            </a:r>
            <a:r>
              <a:rPr lang="en-US" altLang="zh-CN" dirty="0" smtClean="0"/>
              <a:t>B</a:t>
            </a:r>
            <a:r>
              <a:rPr lang="zh-CN" altLang="en-US" dirty="0" smtClean="0"/>
              <a:t>不频繁，则所有包含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的组合都是不频繁的。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9124-E974-4903-83F7-5FAB5639EB1C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05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根据不同需要，用户可以只关心由最长的频繁集产生的规则，或者可以挖掘出所有由</a:t>
            </a:r>
            <a:r>
              <a:rPr lang="en-US" altLang="zh-CN" dirty="0" smtClean="0"/>
              <a:t>L2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L3</a:t>
            </a:r>
            <a:r>
              <a:rPr lang="zh-CN" altLang="en-US" dirty="0" smtClean="0"/>
              <a:t>产生的规则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79124-E974-4903-83F7-5FAB5639EB1C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4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BF0B52A9-DBB9-4F68-9F64-256D8B3B691B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899794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CF06FA15-D293-4F6D-905E-1F794D0D89E1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54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AE253E4C-59AC-445F-A5B4-2F243139B5AB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84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0188" y="14537"/>
            <a:ext cx="9154188" cy="685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838200" y="1235744"/>
            <a:ext cx="8305800" cy="513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-3" y="0"/>
            <a:ext cx="9144004" cy="68744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774700"/>
            <a:ext cx="9237315" cy="763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3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FA47-AF26-4DDD-B190-012253D3D13F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FFF48-E6B6-4D09-A083-0394F020253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171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DFD06D23-6121-4B44-B18A-20FB3A768C83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7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0188" y="14537"/>
            <a:ext cx="9154188" cy="685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838200" y="1235744"/>
            <a:ext cx="8305800" cy="513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-3" y="0"/>
            <a:ext cx="9144004" cy="68744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774700"/>
            <a:ext cx="9237315" cy="763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135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7644-91BF-45BE-9E93-6C216D154CBE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FFF48-E6B6-4D09-A083-0394F020253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关联规则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677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AE253E4C-59AC-445F-A5B4-2F243139B5AB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77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0188" y="14537"/>
            <a:ext cx="9154188" cy="685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838200" y="1235744"/>
            <a:ext cx="8305800" cy="513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-3" y="0"/>
            <a:ext cx="9144004" cy="68744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774700"/>
            <a:ext cx="9237315" cy="763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19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0" descr="wleh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-10188" y="801790"/>
            <a:ext cx="9154188" cy="58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05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99000"/>
              </a:schemeClr>
            </a:outerShdw>
          </a:effectLst>
        </p:spPr>
      </p:pic>
      <p:sp>
        <p:nvSpPr>
          <p:cNvPr id="28" name="矩形 27"/>
          <p:cNvSpPr/>
          <p:nvPr userDrawn="1"/>
        </p:nvSpPr>
        <p:spPr>
          <a:xfrm>
            <a:off x="-3" y="788988"/>
            <a:ext cx="9144004" cy="582007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0" descr="wleh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-10188" y="801790"/>
            <a:ext cx="9237315" cy="58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直接连接符 29"/>
          <p:cNvCxnSpPr/>
          <p:nvPr userDrawn="1"/>
        </p:nvCxnSpPr>
        <p:spPr>
          <a:xfrm>
            <a:off x="1" y="742376"/>
            <a:ext cx="9144000" cy="0"/>
          </a:xfrm>
          <a:prstGeom prst="line">
            <a:avLst/>
          </a:prstGeom>
          <a:ln w="57150" cmpd="sng">
            <a:solidFill>
              <a:srgbClr val="3536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7830997B-C783-4830-B19A-70E0ED0F77D7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3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3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99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61" r:id="rId7"/>
    <p:sldLayoutId id="2147483665" r:id="rId8"/>
    <p:sldLayoutId id="2147483666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774700"/>
            <a:ext cx="9237315" cy="763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 userDrawn="1"/>
        </p:nvSpPr>
        <p:spPr>
          <a:xfrm>
            <a:off x="-3" y="0"/>
            <a:ext cx="9144004" cy="68744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A24B72EC-386E-48FB-9AB7-0D585C642D7B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54299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0" descr="wleh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0188" y="801790"/>
            <a:ext cx="9154188" cy="58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05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99000"/>
              </a:schemeClr>
            </a:outerShdw>
          </a:effectLst>
        </p:spPr>
      </p:pic>
      <p:cxnSp>
        <p:nvCxnSpPr>
          <p:cNvPr id="13" name="直接连接符 12"/>
          <p:cNvCxnSpPr/>
          <p:nvPr userDrawn="1"/>
        </p:nvCxnSpPr>
        <p:spPr>
          <a:xfrm>
            <a:off x="1" y="825500"/>
            <a:ext cx="9144000" cy="0"/>
          </a:xfrm>
          <a:prstGeom prst="line">
            <a:avLst/>
          </a:prstGeom>
          <a:ln w="57150" cmpd="sng">
            <a:solidFill>
              <a:srgbClr val="3536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8990627E-4872-4234-8878-1835141214BE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945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4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microsoft.com/office/2007/relationships/hdphoto" Target="../media/hdphoto1.wdp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3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1.xml"/><Relationship Id="rId28" Type="http://schemas.openxmlformats.org/officeDocument/2006/relationships/image" Target="../media/image5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2.xml"/><Relationship Id="rId27" Type="http://schemas.microsoft.com/office/2007/relationships/hdphoto" Target="../media/hdphoto2.wdp"/><Relationship Id="rId30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9.gi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jpeg"/><Relationship Id="rId5" Type="http://schemas.openxmlformats.org/officeDocument/2006/relationships/hyperlink" Target="http://images.google.com/imgres?imgurl=http://xprizecars.com/images/Battery_9V.jpg&amp;imgrefurl=http://xprizecars.com/2008/04/batteries-power-energy-and-uni.php&amp;usg=__yb0uGZZ87hS6Vp2aTqCxWWWaYBU=&amp;h=300&amp;w=300&amp;sz=9&amp;hl=en&amp;start=1&amp;tbnid=EtUZ-5HXzfpWAM:&amp;tbnh=116&amp;tbnw=116&amp;prev=/images?q=battery&amp;gbv=2&amp;hl=en&amp;newwindow=1" TargetMode="External"/><Relationship Id="rId4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hyperlink" Target="http://www.360buy.com/product/308347.html" TargetMode="External"/><Relationship Id="rId3" Type="http://schemas.openxmlformats.org/officeDocument/2006/relationships/hyperlink" Target="http://www.google.com.hk/imgres?imgurl=http://pica.nipic.com/2007-10-13/20071013151043538_2.jpg&amp;imgrefurl=http://www.nipic.com/show/1/56/3d0165129572ecfc.html&amp;usg=__LFSiBj7T8ZXBMMpYyxUkl-bhwbQ=&amp;h=1024&amp;w=1024&amp;sz=111&amp;hl=en&amp;start=12&amp;zoom=1&amp;tbnid=3ftKUs1wzOKXOM:&amp;tbnh=150&amp;tbnw=150&amp;ei=QwrDTrqzJY6ziQfbzfSQDg&amp;prev=/search?q=%E9%9D%A2%E5%8C%85&amp;um=1&amp;hl=en&amp;safe=active&amp;sa=N&amp;tbm=isch&amp;um=1&amp;itbs=1" TargetMode="External"/><Relationship Id="rId7" Type="http://schemas.openxmlformats.org/officeDocument/2006/relationships/hyperlink" Target="http://www.google.com.hk/imgres?imgurl=http://media.digikey.com/photos/Keystone%20Elect%20Photos/29326.JPG&amp;imgrefurl=http://parts.digikey.com/1/parts-kws/steel-panex-bolts&amp;usg=__MIOU1giSfQNjDb6Ao7k7OqdEt68=&amp;h=640&amp;w=640&amp;sz=99&amp;hl=en&amp;start=53&amp;zoom=1&amp;tbnid=jyYIhYn0nPqTrM:&amp;tbnh=137&amp;tbnw=137&amp;ei=NQ_DTrfEHs2UiAev1Y3fDQ&amp;prev=/search?q=bolt+hardware&amp;start=42&amp;um=1&amp;hl=en&amp;safe=active&amp;sa=N&amp;gbv=2&amp;tbm=isch&amp;um=1&amp;itbs=1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openxmlformats.org/officeDocument/2006/relationships/hyperlink" Target="http://www.google.com.hk/imgres?imgurl=http://www.britishfasteners.com/images/nut2.gif&amp;imgrefurl=http://www.britishfasteners.com/index.php/categories/nuts&amp;usg=__2igTt6TyxLS7UvesV6_6JKGPeNI=&amp;h=254&amp;w=252&amp;sz=23&amp;hl=en&amp;start=4&amp;zoom=1&amp;tbnid=UCJuUH4U3S6cSM:&amp;tbnh=111&amp;tbnw=110&amp;ei=oQ7DTt_XK46aiQfPkJ3lDQ&amp;prev=/search?q=nut&amp;um=1&amp;hl=en&amp;safe=active&amp;sa=N&amp;gbv=2&amp;tbm=isch&amp;um=1&amp;itbs=1" TargetMode="External"/><Relationship Id="rId15" Type="http://schemas.openxmlformats.org/officeDocument/2006/relationships/hyperlink" Target="http://www.360buy.com/product/405489.html" TargetMode="External"/><Relationship Id="rId10" Type="http://schemas.openxmlformats.org/officeDocument/2006/relationships/image" Target="../media/image37.gif"/><Relationship Id="rId4" Type="http://schemas.openxmlformats.org/officeDocument/2006/relationships/image" Target="../media/image33.jpeg"/><Relationship Id="rId9" Type="http://schemas.openxmlformats.org/officeDocument/2006/relationships/image" Target="../media/image36.gif"/><Relationship Id="rId1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hyperlink" Target="http://images.google.com/imgres?imgurl=http://www.pizzahutpizza.com/menu/_images/3_pizzas.jpg&amp;imgrefurl=http://www.pizzahutpizza.com/menu/&amp;usg=__T1aN2hq6CoSsjAY_eN7BjF7LAG4=&amp;h=360&amp;w=362&amp;sz=70&amp;hl=en&amp;start=7&amp;tbnid=gbOIW8wY-qM-UM:&amp;tbnh=120&amp;tbnw=121&amp;prev=/images?q=pizza&amp;gbv=2&amp;hl=en&amp;newwindow=1" TargetMode="External"/><Relationship Id="rId18" Type="http://schemas.openxmlformats.org/officeDocument/2006/relationships/image" Target="../media/image17.jpeg"/><Relationship Id="rId3" Type="http://schemas.openxmlformats.org/officeDocument/2006/relationships/image" Target="../media/image9.jpeg"/><Relationship Id="rId7" Type="http://schemas.openxmlformats.org/officeDocument/2006/relationships/hyperlink" Target="http://images.google.com/imgres?imgurl=http://www.wackypackages2007.com/images/ANS3/not-butter.jpg&amp;imgrefurl=http://www.wackypackages2007.com/ans3/allnewseries3/not-better.htm&amp;usg=__s-EqN8vrFGrjpFg7xxny2COrmDw=&amp;h=301&amp;w=488&amp;sz=32&amp;hl=en&amp;start=15&amp;tbnid=yd27SKNfMdXhHM:&amp;tbnh=80&amp;tbnw=130&amp;prev=/images?q=butter&amp;gbv=2&amp;hl=en&amp;newwindow=1" TargetMode="External"/><Relationship Id="rId12" Type="http://schemas.openxmlformats.org/officeDocument/2006/relationships/image" Target="../media/image14.jpeg"/><Relationship Id="rId17" Type="http://schemas.openxmlformats.org/officeDocument/2006/relationships/hyperlink" Target="http://images.google.com/imgres?imgurl=http://www.twu.ca/life/parents/cookies-gngrsn.jpg&amp;imgrefurl=http://www.twu.ca/life/parents/touchofhome.html&amp;usg=__gITQZUMtZx230-mz6kNwrad_2cg=&amp;h=400&amp;w=400&amp;sz=61&amp;hl=en&amp;start=3&amp;um=1&amp;tbnid=qeKjGe8j7wQL3M:&amp;tbnh=124&amp;tbnw=124&amp;prev=/images?q=cookies&amp;hl=en&amp;sa=N&amp;um=1&amp;newwindow=1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11" Type="http://schemas.openxmlformats.org/officeDocument/2006/relationships/hyperlink" Target="http://images.google.com/imgres?imgurl=http://carolynncarreno.files.wordpress.com/2009/02/09_08_58-fruit-pineapple_web.jpg&amp;imgrefurl=http://carolynncarreno.wordpress.com/2009/02/03/pushing-up-edible-daisies/&amp;usg=__zYOc5eqh4JhKK9PweX0vm3YIgDQ=&amp;h=600&amp;w=400&amp;sz=76&amp;hl=en&amp;start=3&amp;tbnid=SrPseIEb1hrwyM:&amp;tbnh=135&amp;tbnw=90&amp;prev=/images?q=fruit&amp;gbv=2&amp;hl=en&amp;newwindow=1" TargetMode="External"/><Relationship Id="rId5" Type="http://schemas.openxmlformats.org/officeDocument/2006/relationships/image" Target="../media/image10.jpeg"/><Relationship Id="rId15" Type="http://schemas.openxmlformats.org/officeDocument/2006/relationships/hyperlink" Target="http://images.google.com/imgres?imgurl=http://jownby.files.wordpress.com/2009/03/carrot-cake01.jpg&amp;imgrefurl=http://jownby.wordpress.com/2009/03/24/carrot-cake/&amp;usg=__CsYRpQeaL9Hs7mS-6skJb_YIDnM=&amp;h=487&amp;w=365&amp;sz=80&amp;hl=en&amp;start=5&amp;tbnid=EzhiAQKQJANWqM:&amp;tbnh=129&amp;tbnw=97&amp;prev=/images?q=carrot&amp;gbv=2&amp;hl=en&amp;newwindow=1" TargetMode="External"/><Relationship Id="rId10" Type="http://schemas.openxmlformats.org/officeDocument/2006/relationships/image" Target="../media/image13.jpeg"/><Relationship Id="rId19" Type="http://schemas.openxmlformats.org/officeDocument/2006/relationships/image" Target="../media/image18.jpeg"/><Relationship Id="rId4" Type="http://schemas.openxmlformats.org/officeDocument/2006/relationships/hyperlink" Target="http://images.google.com/imgres?imgurl=http://blog.craftzine.com/PaperMilk.jpg&amp;imgrefurl=http://www.seouleats.com/2009_05_01_archive.html&amp;usg=__qs-EUPLa3xhm44saqrjlkuEE2qY=&amp;h=375&amp;w=500&amp;sz=121&amp;hl=en&amp;start=12&amp;tbnid=J6suHIntfTD8aM:&amp;tbnh=98&amp;tbnw=130&amp;prev=/images?q=milk&amp;gbv=2&amp;hl=en&amp;newwindow=1" TargetMode="External"/><Relationship Id="rId9" Type="http://schemas.openxmlformats.org/officeDocument/2006/relationships/hyperlink" Target="http://images.google.com/imgres?imgurl=http://thevitaminm.files.wordpress.com/2009/02/beer-styles1.jpg&amp;imgrefurl=http://thevitaminm.wordpress.com/2009/01/22/beer-me/&amp;usg=__P-sfC-FdQMixmvxjX197KJV_Pq0=&amp;h=314&amp;w=311&amp;sz=26&amp;hl=en&amp;start=3&amp;tbnid=GJ2X5xKvvm4iuM:&amp;tbnh=117&amp;tbnw=116&amp;prev=/images?q=beer&amp;gbv=2&amp;hl=en&amp;newwindow=1" TargetMode="External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700" y="-916"/>
            <a:ext cx="9903451" cy="5143500"/>
          </a:xfrm>
          <a:prstGeom prst="rect">
            <a:avLst/>
          </a:prstGeom>
        </p:spPr>
      </p:pic>
      <p:pic>
        <p:nvPicPr>
          <p:cNvPr id="24" name="PA_图片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2" r="6502" b="19233"/>
          <a:stretch/>
        </p:blipFill>
        <p:spPr bwMode="auto">
          <a:xfrm>
            <a:off x="219349" y="2679150"/>
            <a:ext cx="8945884" cy="2683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A_图片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2" r="6502" b="19233"/>
          <a:stretch/>
        </p:blipFill>
        <p:spPr bwMode="auto">
          <a:xfrm>
            <a:off x="0" y="2419171"/>
            <a:ext cx="8985229" cy="332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A_图片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2" r="6502" b="19233"/>
          <a:stretch/>
        </p:blipFill>
        <p:spPr bwMode="auto">
          <a:xfrm flipH="1">
            <a:off x="-13075" y="3943575"/>
            <a:ext cx="9157074" cy="290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A_图片 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3531" r="15718" b="15189"/>
          <a:stretch/>
        </p:blipFill>
        <p:spPr>
          <a:xfrm rot="21287991">
            <a:off x="101147" y="3116169"/>
            <a:ext cx="7382267" cy="1833236"/>
          </a:xfrm>
          <a:prstGeom prst="rect">
            <a:avLst/>
          </a:prstGeom>
        </p:spPr>
      </p:pic>
      <p:sp>
        <p:nvSpPr>
          <p:cNvPr id="52" name="PA_文本框 51"/>
          <p:cNvSpPr txBox="1"/>
          <p:nvPr>
            <p:custDataLst>
              <p:tags r:id="rId6"/>
            </p:custDataLst>
          </p:nvPr>
        </p:nvSpPr>
        <p:spPr>
          <a:xfrm>
            <a:off x="1224863" y="4647441"/>
            <a:ext cx="317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b="1" dirty="0" smtClean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科学系</a:t>
            </a:r>
            <a:endParaRPr lang="en-US" altLang="zh-CN" b="1" dirty="0" smtClean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数字</a:t>
            </a:r>
            <a:r>
              <a:rPr lang="zh-CN" altLang="en-US" b="1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农业工程技术研究中心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599" y="2711248"/>
            <a:ext cx="4825672" cy="72961"/>
            <a:chOff x="-1175327" y="3822509"/>
            <a:chExt cx="9546379" cy="206442"/>
          </a:xfrm>
        </p:grpSpPr>
        <p:sp>
          <p:nvSpPr>
            <p:cNvPr id="54" name="PA_矩形 53"/>
            <p:cNvSpPr/>
            <p:nvPr>
              <p:custDataLst>
                <p:tags r:id="rId19"/>
              </p:custDataLst>
            </p:nvPr>
          </p:nvSpPr>
          <p:spPr>
            <a:xfrm flipV="1">
              <a:off x="-1175327" y="3832283"/>
              <a:ext cx="3195731" cy="183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8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5" name="PA_矩形 54"/>
            <p:cNvSpPr/>
            <p:nvPr>
              <p:custDataLst>
                <p:tags r:id="rId20"/>
              </p:custDataLst>
            </p:nvPr>
          </p:nvSpPr>
          <p:spPr>
            <a:xfrm>
              <a:off x="2020404" y="3822509"/>
              <a:ext cx="3177078" cy="2064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8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6" name="PA_矩形 55"/>
            <p:cNvSpPr/>
            <p:nvPr>
              <p:custDataLst>
                <p:tags r:id="rId21"/>
              </p:custDataLst>
            </p:nvPr>
          </p:nvSpPr>
          <p:spPr>
            <a:xfrm flipV="1">
              <a:off x="5193974" y="3832283"/>
              <a:ext cx="3177078" cy="1835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8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57" name="PA_文本框 56"/>
          <p:cNvSpPr txBox="1"/>
          <p:nvPr>
            <p:custDataLst>
              <p:tags r:id="rId7"/>
            </p:custDataLst>
          </p:nvPr>
        </p:nvSpPr>
        <p:spPr>
          <a:xfrm>
            <a:off x="-109194" y="1877205"/>
            <a:ext cx="5619987" cy="694576"/>
          </a:xfrm>
          <a:prstGeom prst="rect">
            <a:avLst/>
          </a:prstGeom>
          <a:noFill/>
          <a:effectLst>
            <a:outerShdw blurRad="50800" dist="990600" dir="2820000" sx="60000" sy="60000" algn="l" rotWithShape="0">
              <a:srgbClr val="008A87">
                <a:alpha val="0"/>
              </a:srgbClr>
            </a:outerShdw>
          </a:effectLst>
        </p:spPr>
        <p:txBody>
          <a:bodyPr wrap="square" lIns="0" tIns="93499" rIns="116874" rtlCol="0" anchor="b" anchorCtr="1">
            <a:spAutoFit/>
          </a:bodyPr>
          <a:lstStyle/>
          <a:p>
            <a:pPr lvl="1"/>
            <a:r>
              <a:rPr lang="en-US" altLang="zh-CN" sz="3116" b="1" spc="-195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</a:t>
            </a:r>
            <a:r>
              <a:rPr lang="zh-CN" altLang="en-US" sz="3600" b="1" spc="-195" dirty="0" smtClean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数据挖掘原理</a:t>
            </a:r>
            <a:endParaRPr lang="zh-CN" altLang="en-US" sz="2800" b="1" spc="-195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58" name="PA_圆角矩形 57"/>
          <p:cNvSpPr/>
          <p:nvPr>
            <p:custDataLst>
              <p:tags r:id="rId8"/>
            </p:custDataLst>
          </p:nvPr>
        </p:nvSpPr>
        <p:spPr>
          <a:xfrm>
            <a:off x="-70306" y="2925095"/>
            <a:ext cx="5673328" cy="790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11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主讲教师：李志</a:t>
            </a:r>
            <a:r>
              <a:rPr lang="zh-CN" altLang="en-US" sz="3116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勇</a:t>
            </a:r>
            <a:endParaRPr lang="zh-CN" altLang="en-US" sz="1818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sym typeface="Bebas" pitchFamily="2" charset="0"/>
            </a:endParaRPr>
          </a:p>
        </p:txBody>
      </p:sp>
      <p:sp>
        <p:nvSpPr>
          <p:cNvPr id="13" name="PA_任意多边形 13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5922097" y="-3039"/>
            <a:ext cx="1745079" cy="1744049"/>
          </a:xfrm>
          <a:custGeom>
            <a:avLst/>
            <a:gdLst>
              <a:gd name="T0" fmla="*/ 0 w 5711"/>
              <a:gd name="T1" fmla="*/ 2855 h 5711"/>
              <a:gd name="T2" fmla="*/ 2855 w 5711"/>
              <a:gd name="T3" fmla="*/ 0 h 5711"/>
              <a:gd name="T4" fmla="*/ 5711 w 5711"/>
              <a:gd name="T5" fmla="*/ 2855 h 5711"/>
              <a:gd name="T6" fmla="*/ 2855 w 5711"/>
              <a:gd name="T7" fmla="*/ 5711 h 5711"/>
              <a:gd name="T8" fmla="*/ 0 w 5711"/>
              <a:gd name="T9" fmla="*/ 2855 h 5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11" h="5711">
                <a:moveTo>
                  <a:pt x="0" y="2855"/>
                </a:moveTo>
                <a:lnTo>
                  <a:pt x="2855" y="0"/>
                </a:lnTo>
                <a:lnTo>
                  <a:pt x="5711" y="2855"/>
                </a:lnTo>
                <a:lnTo>
                  <a:pt x="2855" y="5711"/>
                </a:lnTo>
                <a:lnTo>
                  <a:pt x="0" y="2855"/>
                </a:lnTo>
                <a:close/>
              </a:path>
            </a:pathLst>
          </a:custGeom>
          <a:solidFill>
            <a:srgbClr val="00B0F0">
              <a:alpha val="23000"/>
            </a:srgbClr>
          </a:solidFill>
          <a:ln w="9525" cap="flat">
            <a:solidFill>
              <a:schemeClr val="bg1">
                <a:alpha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59372" tIns="29686" rIns="59372" bIns="29686" numCol="1" anchor="t" anchorCtr="0" compatLnSpc="1">
            <a:prstTxWarp prst="textNoShape">
              <a:avLst/>
            </a:prstTxWarp>
          </a:bodyPr>
          <a:lstStyle/>
          <a:p>
            <a:endParaRPr lang="zh-CN" altLang="en-US" sz="1169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pic>
        <p:nvPicPr>
          <p:cNvPr id="14" name="PA_图片 15" descr="C:\Users\Administrator\Desktop\图片113413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0" t="6321" r="26486" b="8083"/>
          <a:stretch/>
        </p:blipFill>
        <p:spPr bwMode="auto">
          <a:xfrm>
            <a:off x="5878999" y="1026203"/>
            <a:ext cx="2976856" cy="302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PA_组合 14"/>
          <p:cNvGrpSpPr/>
          <p:nvPr>
            <p:custDataLst>
              <p:tags r:id="rId11"/>
            </p:custDataLst>
          </p:nvPr>
        </p:nvGrpSpPr>
        <p:grpSpPr>
          <a:xfrm>
            <a:off x="5670591" y="3234584"/>
            <a:ext cx="1745079" cy="1744049"/>
            <a:chOff x="8916682" y="3879850"/>
            <a:chExt cx="2687637" cy="2686050"/>
          </a:xfrm>
          <a:solidFill>
            <a:srgbClr val="0172EF"/>
          </a:solidFill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8916682" y="3879850"/>
              <a:ext cx="2687637" cy="2686050"/>
            </a:xfrm>
            <a:custGeom>
              <a:avLst/>
              <a:gdLst>
                <a:gd name="T0" fmla="*/ 0 w 5711"/>
                <a:gd name="T1" fmla="*/ 2856 h 5712"/>
                <a:gd name="T2" fmla="*/ 2856 w 5711"/>
                <a:gd name="T3" fmla="*/ 0 h 5712"/>
                <a:gd name="T4" fmla="*/ 5711 w 5711"/>
                <a:gd name="T5" fmla="*/ 2856 h 5712"/>
                <a:gd name="T6" fmla="*/ 2856 w 5711"/>
                <a:gd name="T7" fmla="*/ 5712 h 5712"/>
                <a:gd name="T8" fmla="*/ 0 w 5711"/>
                <a:gd name="T9" fmla="*/ 2856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1" h="5712">
                  <a:moveTo>
                    <a:pt x="0" y="2856"/>
                  </a:moveTo>
                  <a:lnTo>
                    <a:pt x="2856" y="0"/>
                  </a:lnTo>
                  <a:lnTo>
                    <a:pt x="5711" y="2856"/>
                  </a:lnTo>
                  <a:lnTo>
                    <a:pt x="2856" y="5712"/>
                  </a:lnTo>
                  <a:lnTo>
                    <a:pt x="0" y="2856"/>
                  </a:lnTo>
                  <a:close/>
                </a:path>
              </a:pathLst>
            </a:custGeom>
            <a:solidFill>
              <a:srgbClr val="0172EF">
                <a:alpha val="62000"/>
              </a:srgbClr>
            </a:solidFill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36881" y="5052463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9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团队</a:t>
              </a:r>
            </a:p>
          </p:txBody>
        </p:sp>
      </p:grpSp>
      <p:grpSp>
        <p:nvGrpSpPr>
          <p:cNvPr id="18" name="PA_组合 17"/>
          <p:cNvGrpSpPr/>
          <p:nvPr>
            <p:custDataLst>
              <p:tags r:id="rId12"/>
            </p:custDataLst>
          </p:nvPr>
        </p:nvGrpSpPr>
        <p:grpSpPr>
          <a:xfrm>
            <a:off x="6543646" y="4107638"/>
            <a:ext cx="1745079" cy="1744049"/>
            <a:chOff x="10261294" y="5224463"/>
            <a:chExt cx="2687637" cy="2686050"/>
          </a:xfrm>
          <a:solidFill>
            <a:srgbClr val="00B0F0"/>
          </a:solidFill>
        </p:grpSpPr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0261294" y="5224463"/>
              <a:ext cx="2687637" cy="2686050"/>
            </a:xfrm>
            <a:custGeom>
              <a:avLst/>
              <a:gdLst>
                <a:gd name="T0" fmla="*/ 2855 w 5711"/>
                <a:gd name="T1" fmla="*/ 0 h 5711"/>
                <a:gd name="T2" fmla="*/ 5711 w 5711"/>
                <a:gd name="T3" fmla="*/ 2856 h 5711"/>
                <a:gd name="T4" fmla="*/ 2855 w 5711"/>
                <a:gd name="T5" fmla="*/ 5711 h 5711"/>
                <a:gd name="T6" fmla="*/ 0 w 5711"/>
                <a:gd name="T7" fmla="*/ 2856 h 5711"/>
                <a:gd name="T8" fmla="*/ 2855 w 5711"/>
                <a:gd name="T9" fmla="*/ 0 h 5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1" h="5711">
                  <a:moveTo>
                    <a:pt x="2855" y="0"/>
                  </a:moveTo>
                  <a:lnTo>
                    <a:pt x="5711" y="2856"/>
                  </a:lnTo>
                  <a:lnTo>
                    <a:pt x="2855" y="5711"/>
                  </a:lnTo>
                  <a:lnTo>
                    <a:pt x="0" y="2856"/>
                  </a:lnTo>
                  <a:lnTo>
                    <a:pt x="2855" y="0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115222" y="6311835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9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合作</a:t>
              </a:r>
            </a:p>
          </p:txBody>
        </p:sp>
      </p:grpSp>
      <p:grpSp>
        <p:nvGrpSpPr>
          <p:cNvPr id="26" name="PA_组合 25"/>
          <p:cNvGrpSpPr/>
          <p:nvPr>
            <p:custDataLst>
              <p:tags r:id="rId13"/>
            </p:custDataLst>
          </p:nvPr>
        </p:nvGrpSpPr>
        <p:grpSpPr>
          <a:xfrm>
            <a:off x="5670591" y="4978632"/>
            <a:ext cx="1745079" cy="1744049"/>
            <a:chOff x="8916682" y="6565900"/>
            <a:chExt cx="2687637" cy="2686050"/>
          </a:xfrm>
          <a:solidFill>
            <a:srgbClr val="1574FF">
              <a:alpha val="55000"/>
            </a:srgbClr>
          </a:solidFill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8916682" y="6565900"/>
              <a:ext cx="2687637" cy="2686050"/>
            </a:xfrm>
            <a:custGeom>
              <a:avLst/>
              <a:gdLst>
                <a:gd name="T0" fmla="*/ 0 w 5711"/>
                <a:gd name="T1" fmla="*/ 2856 h 5711"/>
                <a:gd name="T2" fmla="*/ 2856 w 5711"/>
                <a:gd name="T3" fmla="*/ 0 h 5711"/>
                <a:gd name="T4" fmla="*/ 5711 w 5711"/>
                <a:gd name="T5" fmla="*/ 2856 h 5711"/>
                <a:gd name="T6" fmla="*/ 2856 w 5711"/>
                <a:gd name="T7" fmla="*/ 5711 h 5711"/>
                <a:gd name="T8" fmla="*/ 0 w 5711"/>
                <a:gd name="T9" fmla="*/ 2856 h 5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1" h="5711">
                  <a:moveTo>
                    <a:pt x="0" y="2856"/>
                  </a:moveTo>
                  <a:lnTo>
                    <a:pt x="2856" y="0"/>
                  </a:lnTo>
                  <a:lnTo>
                    <a:pt x="5711" y="2856"/>
                  </a:lnTo>
                  <a:lnTo>
                    <a:pt x="2856" y="5711"/>
                  </a:lnTo>
                  <a:lnTo>
                    <a:pt x="0" y="2856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19735" y="7129165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69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31" name="PA_组合 30"/>
          <p:cNvGrpSpPr/>
          <p:nvPr>
            <p:custDataLst>
              <p:tags r:id="rId14"/>
            </p:custDataLst>
          </p:nvPr>
        </p:nvGrpSpPr>
        <p:grpSpPr>
          <a:xfrm>
            <a:off x="7405747" y="4978632"/>
            <a:ext cx="1745079" cy="1744049"/>
            <a:chOff x="11605907" y="6565900"/>
            <a:chExt cx="2687637" cy="2686050"/>
          </a:xfrm>
          <a:solidFill>
            <a:srgbClr val="1574FF">
              <a:alpha val="60000"/>
            </a:srgbClr>
          </a:solidFill>
        </p:grpSpPr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11605907" y="6565900"/>
              <a:ext cx="2687637" cy="2686050"/>
            </a:xfrm>
            <a:custGeom>
              <a:avLst/>
              <a:gdLst>
                <a:gd name="T0" fmla="*/ 0 w 5712"/>
                <a:gd name="T1" fmla="*/ 2856 h 5711"/>
                <a:gd name="T2" fmla="*/ 2856 w 5712"/>
                <a:gd name="T3" fmla="*/ 0 h 5711"/>
                <a:gd name="T4" fmla="*/ 5712 w 5712"/>
                <a:gd name="T5" fmla="*/ 2856 h 5711"/>
                <a:gd name="T6" fmla="*/ 2856 w 5712"/>
                <a:gd name="T7" fmla="*/ 5711 h 5711"/>
                <a:gd name="T8" fmla="*/ 0 w 5712"/>
                <a:gd name="T9" fmla="*/ 2856 h 5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2" h="5711">
                  <a:moveTo>
                    <a:pt x="0" y="2856"/>
                  </a:moveTo>
                  <a:lnTo>
                    <a:pt x="2856" y="0"/>
                  </a:lnTo>
                  <a:lnTo>
                    <a:pt x="5712" y="2856"/>
                  </a:lnTo>
                  <a:lnTo>
                    <a:pt x="2856" y="5711"/>
                  </a:lnTo>
                  <a:lnTo>
                    <a:pt x="0" y="2856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52216" y="7129165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69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34" name="PA_组合 33"/>
          <p:cNvGrpSpPr/>
          <p:nvPr>
            <p:custDataLst>
              <p:tags r:id="rId15"/>
            </p:custDataLst>
          </p:nvPr>
        </p:nvGrpSpPr>
        <p:grpSpPr>
          <a:xfrm>
            <a:off x="7416702" y="3234584"/>
            <a:ext cx="1745079" cy="1744049"/>
            <a:chOff x="11605907" y="3879850"/>
            <a:chExt cx="2687637" cy="2686050"/>
          </a:xfrm>
          <a:solidFill>
            <a:srgbClr val="FFB329"/>
          </a:solidFill>
        </p:grpSpPr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11605907" y="3879850"/>
              <a:ext cx="2687637" cy="2686050"/>
            </a:xfrm>
            <a:custGeom>
              <a:avLst/>
              <a:gdLst>
                <a:gd name="T0" fmla="*/ 0 w 5712"/>
                <a:gd name="T1" fmla="*/ 2856 h 5712"/>
                <a:gd name="T2" fmla="*/ 2856 w 5712"/>
                <a:gd name="T3" fmla="*/ 0 h 5712"/>
                <a:gd name="T4" fmla="*/ 5712 w 5712"/>
                <a:gd name="T5" fmla="*/ 2856 h 5712"/>
                <a:gd name="T6" fmla="*/ 2856 w 5712"/>
                <a:gd name="T7" fmla="*/ 5712 h 5712"/>
                <a:gd name="T8" fmla="*/ 0 w 5712"/>
                <a:gd name="T9" fmla="*/ 2856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2" h="5712">
                  <a:moveTo>
                    <a:pt x="0" y="2856"/>
                  </a:moveTo>
                  <a:lnTo>
                    <a:pt x="2856" y="0"/>
                  </a:lnTo>
                  <a:lnTo>
                    <a:pt x="5712" y="2856"/>
                  </a:lnTo>
                  <a:lnTo>
                    <a:pt x="2856" y="5712"/>
                  </a:lnTo>
                  <a:lnTo>
                    <a:pt x="0" y="2856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466289" y="5052463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9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责任</a:t>
              </a:r>
            </a:p>
          </p:txBody>
        </p:sp>
      </p:grpSp>
      <p:grpSp>
        <p:nvGrpSpPr>
          <p:cNvPr id="37" name="PA_组合 36"/>
          <p:cNvGrpSpPr/>
          <p:nvPr>
            <p:custDataLst>
              <p:tags r:id="rId16"/>
            </p:custDataLst>
          </p:nvPr>
        </p:nvGrpSpPr>
        <p:grpSpPr>
          <a:xfrm>
            <a:off x="5051103" y="868986"/>
            <a:ext cx="1745079" cy="1744049"/>
            <a:chOff x="7962594" y="236538"/>
            <a:chExt cx="2687637" cy="2686050"/>
          </a:xfrm>
        </p:grpSpPr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7962594" y="236538"/>
              <a:ext cx="2687637" cy="2686050"/>
            </a:xfrm>
            <a:custGeom>
              <a:avLst/>
              <a:gdLst>
                <a:gd name="T0" fmla="*/ 0 w 5711"/>
                <a:gd name="T1" fmla="*/ 2855 h 5711"/>
                <a:gd name="T2" fmla="*/ 2856 w 5711"/>
                <a:gd name="T3" fmla="*/ 0 h 5711"/>
                <a:gd name="T4" fmla="*/ 5711 w 5711"/>
                <a:gd name="T5" fmla="*/ 2855 h 5711"/>
                <a:gd name="T6" fmla="*/ 2856 w 5711"/>
                <a:gd name="T7" fmla="*/ 5711 h 5711"/>
                <a:gd name="T8" fmla="*/ 0 w 5711"/>
                <a:gd name="T9" fmla="*/ 2855 h 5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1" h="5711">
                  <a:moveTo>
                    <a:pt x="0" y="2855"/>
                  </a:moveTo>
                  <a:lnTo>
                    <a:pt x="2856" y="0"/>
                  </a:lnTo>
                  <a:lnTo>
                    <a:pt x="5711" y="2855"/>
                  </a:lnTo>
                  <a:lnTo>
                    <a:pt x="2856" y="5711"/>
                  </a:lnTo>
                  <a:lnTo>
                    <a:pt x="0" y="2855"/>
                  </a:lnTo>
                  <a:close/>
                </a:path>
              </a:pathLst>
            </a:custGeom>
            <a:solidFill>
              <a:srgbClr val="1574FF">
                <a:alpha val="71000"/>
              </a:srgbClr>
            </a:solidFill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916682" y="1322774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9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市场</a:t>
              </a:r>
            </a:p>
          </p:txBody>
        </p:sp>
      </p:grpSp>
      <p:sp>
        <p:nvSpPr>
          <p:cNvPr id="12" name="PA_任意多边形 12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4175987" y="-6131"/>
            <a:ext cx="1745079" cy="1744049"/>
          </a:xfrm>
          <a:custGeom>
            <a:avLst/>
            <a:gdLst>
              <a:gd name="T0" fmla="*/ 0 w 5712"/>
              <a:gd name="T1" fmla="*/ 2856 h 5712"/>
              <a:gd name="T2" fmla="*/ 2856 w 5712"/>
              <a:gd name="T3" fmla="*/ 0 h 5712"/>
              <a:gd name="T4" fmla="*/ 5712 w 5712"/>
              <a:gd name="T5" fmla="*/ 2856 h 5712"/>
              <a:gd name="T6" fmla="*/ 2856 w 5712"/>
              <a:gd name="T7" fmla="*/ 5712 h 5712"/>
              <a:gd name="T8" fmla="*/ 0 w 5712"/>
              <a:gd name="T9" fmla="*/ 2856 h 5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12" h="5712">
                <a:moveTo>
                  <a:pt x="0" y="2856"/>
                </a:moveTo>
                <a:lnTo>
                  <a:pt x="2856" y="0"/>
                </a:lnTo>
                <a:lnTo>
                  <a:pt x="5712" y="2856"/>
                </a:lnTo>
                <a:lnTo>
                  <a:pt x="2856" y="5712"/>
                </a:lnTo>
                <a:lnTo>
                  <a:pt x="0" y="2856"/>
                </a:lnTo>
                <a:close/>
              </a:path>
            </a:pathLst>
          </a:custGeom>
          <a:solidFill>
            <a:srgbClr val="1574FF">
              <a:alpha val="55000"/>
            </a:srgbClr>
          </a:solidFill>
          <a:ln w="9525" cap="flat">
            <a:solidFill>
              <a:schemeClr val="bg1">
                <a:alpha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59372" tIns="29686" rIns="59372" bIns="29686" numCol="1" anchor="t" anchorCtr="0" compatLnSpc="1">
            <a:prstTxWarp prst="textNoShape">
              <a:avLst/>
            </a:prstTxWarp>
          </a:bodyPr>
          <a:lstStyle/>
          <a:p>
            <a:endParaRPr lang="zh-CN" altLang="en-US" sz="1169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0" name="TextBox 38"/>
          <p:cNvSpPr txBox="1"/>
          <p:nvPr/>
        </p:nvSpPr>
        <p:spPr>
          <a:xfrm>
            <a:off x="4802357" y="777658"/>
            <a:ext cx="645031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69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战略</a:t>
            </a:r>
          </a:p>
        </p:txBody>
      </p:sp>
      <p:sp>
        <p:nvSpPr>
          <p:cNvPr id="41" name="TextBox 38"/>
          <p:cNvSpPr txBox="1"/>
          <p:nvPr/>
        </p:nvSpPr>
        <p:spPr>
          <a:xfrm>
            <a:off x="6578041" y="781826"/>
            <a:ext cx="645031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69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研发</a:t>
            </a:r>
          </a:p>
        </p:txBody>
      </p:sp>
      <p:sp>
        <p:nvSpPr>
          <p:cNvPr id="43" name="PA_圆角矩形 57"/>
          <p:cNvSpPr/>
          <p:nvPr>
            <p:custDataLst>
              <p:tags r:id="rId18"/>
            </p:custDataLst>
          </p:nvPr>
        </p:nvSpPr>
        <p:spPr>
          <a:xfrm>
            <a:off x="597799" y="5003856"/>
            <a:ext cx="6010268" cy="790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18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移动：</a:t>
            </a:r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13882213811  </a:t>
            </a:r>
            <a:r>
              <a:rPr lang="zh-CN" altLang="en-US" sz="1818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电</a:t>
            </a:r>
            <a:r>
              <a:rPr lang="zh-CN" altLang="en-US" sz="1818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邮</a:t>
            </a:r>
            <a:r>
              <a:rPr lang="en-US" altLang="zh-CN" sz="1818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: lzy@sicau.edu.cn</a:t>
            </a:r>
            <a:endParaRPr lang="zh-CN" altLang="en-US" sz="1818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sym typeface="Bebas" pitchFamily="2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73BDC7-D450-469F-964E-738BF02716FB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0.07951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05226 -0.0372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06319 0.06921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34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59259E-6 L 0.04531 -0.05533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-277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0.06319 0.06922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344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/>
      <p:bldP spid="58" grpId="0"/>
      <p:bldP spid="13" grpId="0" animBg="1"/>
      <p:bldP spid="12" grpId="0" animBg="1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A8E0-05F0-4D9E-B3C7-2EE48A2D7B1C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8439" y="818066"/>
            <a:ext cx="834763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表数据格式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采用表数据格式时，每条记录表示不同的事务。每条记录中属性只有购买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和不购买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(0)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两种情况，不统计商品的任何其他信息，如下所示：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8715" y="2770271"/>
            <a:ext cx="6547082" cy="30680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7086" y="27712"/>
            <a:ext cx="471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交易集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6882-2722-49A7-8CEC-6B0EC87F356A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69455" y="799963"/>
            <a:ext cx="8396476" cy="5018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定义：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项集的支持度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对于项集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，设定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count(X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为交易集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中包含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的交易的数量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zh-CN" altLang="en-US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b="1" u="sng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项集</a:t>
            </a:r>
            <a:r>
              <a:rPr lang="en-US" altLang="zh-CN" sz="2400" b="1" u="sng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u="sng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的支持度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support(X)</a:t>
            </a:r>
            <a:r>
              <a:rPr lang="zh-CN" altLang="fr-FR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就是</a:t>
            </a:r>
            <a:r>
              <a:rPr lang="zh-CN" altLang="en-US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项集</a:t>
            </a:r>
            <a:r>
              <a:rPr lang="en-US" altLang="zh-CN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fr-FR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出现的概率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即项集</a:t>
            </a:r>
            <a:r>
              <a:rPr lang="en-US" altLang="zh-CN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的交易</a:t>
            </a:r>
            <a:r>
              <a:rPr lang="zh-CN" altLang="en-US" sz="2400" b="1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lang="zh-CN" altLang="en-US" sz="2400" b="1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所有交易数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的比重，</a:t>
            </a:r>
            <a:r>
              <a:rPr lang="zh-CN" altLang="fr-FR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从而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描述了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的重要性。</a:t>
            </a:r>
            <a:endParaRPr lang="zh-CN" altLang="en-US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00808"/>
              </p:ext>
            </p:extLst>
          </p:nvPr>
        </p:nvGraphicFramePr>
        <p:xfrm>
          <a:off x="3037742" y="2916948"/>
          <a:ext cx="3771900" cy="92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" name="公式" r:id="rId3" imgW="1586811" imgH="393529" progId="">
                  <p:embed/>
                </p:oleObj>
              </mc:Choice>
              <mc:Fallback>
                <p:oleObj name="公式" r:id="rId3" imgW="1586811" imgH="393529" progId="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7742" y="2916948"/>
                        <a:ext cx="3771900" cy="9261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频繁集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00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545263"/>
            <a:ext cx="2057400" cy="365125"/>
          </a:xfrm>
        </p:spPr>
        <p:txBody>
          <a:bodyPr/>
          <a:lstStyle/>
          <a:p>
            <a:fld id="{8A6BE1DF-C61C-40C5-9AAD-73F19061E9AF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545263"/>
            <a:ext cx="2057400" cy="365125"/>
          </a:xfrm>
        </p:spPr>
        <p:txBody>
          <a:bodyPr/>
          <a:lstStyle/>
          <a:p>
            <a:fld id="{ED9DB458-EAB0-425B-A087-2C372AAEBB1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0" y="6545263"/>
            <a:ext cx="3086100" cy="365125"/>
          </a:xfrm>
        </p:spPr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88416"/>
              </p:ext>
            </p:extLst>
          </p:nvPr>
        </p:nvGraphicFramePr>
        <p:xfrm>
          <a:off x="382370" y="3371600"/>
          <a:ext cx="8379259" cy="3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6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Itemset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Itemset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08">
                <a:tc>
                  <a:txBody>
                    <a:bodyPr/>
                    <a:lstStyle/>
                    <a:p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Butter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08">
                <a:tc>
                  <a:txBody>
                    <a:bodyPr/>
                    <a:lstStyle/>
                    <a:p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Butter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Chips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Butter, Chips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08">
                <a:tc>
                  <a:txBody>
                    <a:bodyPr/>
                    <a:lstStyle/>
                    <a:p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Jelly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08">
                <a:tc>
                  <a:txBody>
                    <a:bodyPr/>
                    <a:lstStyle/>
                    <a:p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Butter, Chips, Jelly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Peanut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08"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Butter,</a:t>
                      </a:r>
                      <a:r>
                        <a:rPr lang="en-AU" altLang="zh-CN" sz="16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Chips, Jelly, Milk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339"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Butter,</a:t>
                      </a:r>
                      <a:r>
                        <a:rPr lang="en-AU" altLang="zh-CN" sz="16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Chips, Jelly, Milk, Peanut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0/8</a:t>
                      </a:r>
                      <a:endParaRPr lang="zh-CN" altLang="en-US" sz="16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630802"/>
              </p:ext>
            </p:extLst>
          </p:nvPr>
        </p:nvGraphicFramePr>
        <p:xfrm>
          <a:off x="382370" y="18476"/>
          <a:ext cx="598343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Transactions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Jelly, Peanut, Butter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Butter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Jelly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Milk, Butter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Chips,</a:t>
                      </a:r>
                      <a:r>
                        <a:rPr lang="en-AU" altLang="zh-CN" sz="16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Milk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Chips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Milk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Chips, Jelly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" name="Picture 2" descr="http://www.osheasflowers.com/images/gourmet-picnic-bask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7950" y="512619"/>
            <a:ext cx="2305812" cy="259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922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ED1E-D155-43EA-A4C8-B28B9CEDF9BC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01782" y="1960683"/>
            <a:ext cx="8340436" cy="3807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定义：</a:t>
            </a:r>
            <a:r>
              <a:rPr lang="zh-CN" altLang="en-US" b="1" dirty="0" smtClean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项集的最小支持度与频繁集</a:t>
            </a:r>
          </a:p>
          <a:p>
            <a:pPr marL="5040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发现关联规则要求项集必须满足的最小支持阈值，称为</a:t>
            </a:r>
            <a:r>
              <a:rPr lang="zh-CN" altLang="en-US" sz="2400" b="1" dirty="0" smtClean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项集的最小支持度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(Minimum Support)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，记为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supmin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。从统计意义上讲，它表示用户关心的关联规则必须满足的最低重要性。只有满足最小支持度的项集才能产生关联规则。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040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支持度大于或等于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supmin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的项集称为频繁项集，简称</a:t>
            </a:r>
            <a:r>
              <a:rPr lang="zh-CN" altLang="en-US" sz="2400" b="1" u="sng" dirty="0" smtClean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频繁集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，反之则称为非频繁集。通常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k-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项集如果满足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supmin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，称为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k-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频繁集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，记作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频繁集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1782" y="837421"/>
            <a:ext cx="8340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SzPct val="70000"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频繁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模式主要作用是寻找到数据集中频繁出现的项集、序列或子结构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4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1E44-E066-4F7E-BA65-2E70A7B89051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74433" y="787999"/>
            <a:ext cx="8395133" cy="4411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定义：</a:t>
            </a:r>
            <a:r>
              <a:rPr lang="zh-CN" altLang="en-US" b="1" dirty="0" smtClean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关联规则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关联规则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(Association Rules)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是反映一个事物与其他事物之间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的关联性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，是一个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形如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400" b="1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由于某些事件的发生而引起另外一些事件的发生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”之类的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规则。可以表示为一个蕴含式：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 </a:t>
            </a:r>
            <a:r>
              <a:rPr lang="es-E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s-E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s-E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s-E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 </a:t>
            </a:r>
            <a:endParaRPr lang="en-US" altLang="zh-CN" sz="2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74432" y="3417459"/>
            <a:ext cx="8395133" cy="2613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定义：</a:t>
            </a:r>
            <a:r>
              <a:rPr lang="zh-CN" altLang="en-US" b="1" dirty="0" smtClean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关联规则的支持度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对于关联规则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，其中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I, Y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，并且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Y=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规则</a:t>
            </a:r>
            <a:r>
              <a:rPr lang="en-US" altLang="zh-CN" sz="2400" b="1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的的支持度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(Support)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是交易集中</a:t>
            </a:r>
            <a:r>
              <a:rPr lang="zh-CN" altLang="en-US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同时包含</a:t>
            </a:r>
            <a:r>
              <a:rPr lang="en-US" altLang="zh-CN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的交易数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2400" b="1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所有交易数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之比。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9377" y="0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468271"/>
              </p:ext>
            </p:extLst>
          </p:nvPr>
        </p:nvGraphicFramePr>
        <p:xfrm>
          <a:off x="2771353" y="5287752"/>
          <a:ext cx="4248451" cy="9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" name="公式" r:id="rId3" imgW="1879600" imgH="393700" progId="">
                  <p:embed/>
                </p:oleObj>
              </mc:Choice>
              <mc:Fallback>
                <p:oleObj name="公式" r:id="rId3" imgW="1879600" imgH="393700" progId="">
                  <p:embed/>
                  <p:pic>
                    <p:nvPicPr>
                      <p:cNvPr id="0" name="Picture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353" y="5287752"/>
                        <a:ext cx="4248451" cy="9060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71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05464-5AEE-4F56-915B-423D17F98AE4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379052" y="836906"/>
                <a:ext cx="8385896" cy="441166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zh-CN" altLang="en-US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: </a:t>
                </a:r>
                <a:r>
                  <a:rPr lang="zh-CN" altLang="en-US" b="1" dirty="0">
                    <a:solidFill>
                      <a:srgbClr val="0066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关联规则的可信度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对于关联规则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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Y</a:t>
                </a:r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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I,Y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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I</a:t>
                </a:r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，并且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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Y=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</a:t>
                </a:r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2400" b="1" dirty="0">
                    <a:solidFill>
                      <a:srgbClr val="0066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规则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2400" b="1" dirty="0">
                    <a:solidFill>
                      <a:srgbClr val="0066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的可信度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Confidence</a:t>
                </a:r>
                <a:r>
                  <a:rPr lang="en-US" altLang="zh-CN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是指</a:t>
                </a:r>
                <a:r>
                  <a:rPr lang="zh-CN" altLang="en-US" sz="2400" b="1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包含</a:t>
                </a:r>
                <a:r>
                  <a:rPr lang="en-US" altLang="zh-CN" sz="2400" b="1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2400" b="1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:r>
                  <a:rPr lang="en-US" altLang="zh-CN" sz="2400" b="1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Y</a:t>
                </a:r>
                <a:r>
                  <a:rPr lang="zh-CN" altLang="en-US" sz="2400" b="1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的交易数</a:t>
                </a:r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与</a:t>
                </a:r>
                <a:r>
                  <a:rPr lang="zh-CN" altLang="en-US" sz="2400" b="1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包含</a:t>
                </a:r>
                <a:r>
                  <a:rPr lang="en-US" altLang="zh-CN" sz="2400" b="1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2400" b="1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的交易数</a:t>
                </a:r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之比 </a:t>
                </a:r>
                <a:endParaRPr lang="en-US" altLang="zh-CN" sz="24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dirty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zh-CN" sz="2400" b="0" i="0">
                          <a:latin typeface="Cambria Math"/>
                        </a:rPr>
                        <m:t>onfidence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  <a:sym typeface="Symbol" panose="05050102010706020507" pitchFamily="18" charset="2"/>
                            </a:rPr>
                            <m:t></m:t>
                          </m:r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/>
                              <a:ea typeface="Cambria Math"/>
                            </a:rPr>
                            <m:t>Y</m:t>
                          </m:r>
                        </m:e>
                      </m:d>
                      <m:r>
                        <a:rPr lang="en-US" altLang="zh-CN" sz="2400" b="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altLang="zh-CN" sz="2400" b="0" i="0">
                              <a:latin typeface="Cambria Math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/>
                            </a:rPr>
                            <m:t>X</m:t>
                          </m:r>
                          <m:r>
                            <a:rPr lang="en-US" altLang="zh-CN" sz="2400" b="0" i="0">
                              <a:latin typeface="Cambria Math"/>
                              <a:ea typeface="Cambria Math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/>
                              <a:ea typeface="Cambria Math"/>
                            </a:rPr>
                            <m:t>Y</m:t>
                          </m:r>
                          <m:r>
                            <a:rPr lang="en-US" altLang="zh-CN" sz="2400" b="0" i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altLang="zh-CN" sz="2400" b="0" i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/>
                            </a:rPr>
                            <m:t>X</m:t>
                          </m:r>
                          <m:r>
                            <a:rPr lang="en-US" altLang="zh-CN" sz="2400" b="0" i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也可以写作：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/>
                        </a:rPr>
                        <m:t>onfidence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楷体" panose="02010609060101010101" pitchFamily="49" charset="-122"/>
                              <a:ea typeface="楷体" panose="02010609060101010101" pitchFamily="49" charset="-122"/>
                              <a:sym typeface="Symbol" panose="05050102010706020507" pitchFamily="18" charset="2"/>
                            </a:rPr>
                            <m:t>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  <a:ea typeface="Cambria Math"/>
                            </a:rPr>
                            <m:t>Y</m:t>
                          </m:r>
                        </m:e>
                      </m:d>
                      <m:r>
                        <a:rPr lang="en-US" altLang="zh-CN" sz="24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support</m:t>
                          </m:r>
                          <m:r>
                            <a:rPr lang="en-US" altLang="zh-CN" sz="2400">
                              <a:latin typeface="Cambria Math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/>
                              <a:ea typeface="Cambria Math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  <a:ea typeface="Cambria Math"/>
                            </a:rPr>
                            <m:t>Y</m:t>
                          </m:r>
                          <m:r>
                            <a:rPr lang="en-US" altLang="zh-CN" sz="240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support</m:t>
                          </m:r>
                          <m:r>
                            <a:rPr lang="en-US" altLang="zh-CN" sz="240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X</m:t>
                          </m:r>
                          <m:r>
                            <a:rPr lang="en-US" altLang="zh-CN" sz="240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52" y="836906"/>
                <a:ext cx="8385896" cy="4411662"/>
              </a:xfrm>
              <a:prstGeom prst="rect">
                <a:avLst/>
              </a:prstGeom>
              <a:blipFill>
                <a:blip r:embed="rId2" cstate="print"/>
                <a:stretch>
                  <a:fillRect l="-1308" t="-1381" r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49377" y="0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57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95311-AD44-4D9E-A543-CA9ECA4B2941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35024"/>
              </p:ext>
            </p:extLst>
          </p:nvPr>
        </p:nvGraphicFramePr>
        <p:xfrm>
          <a:off x="510885" y="1510522"/>
          <a:ext cx="5501987" cy="357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Transactions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</a:t>
                      </a:r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Jelly, Peanut, Butter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Butter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Jelly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Milk</a:t>
                      </a:r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Butter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Chips,</a:t>
                      </a:r>
                      <a:r>
                        <a:rPr lang="en-AU" altLang="zh-CN" sz="20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Milk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Chips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Milk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Chips, Jelly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5"/>
          <p:cNvSpPr txBox="1"/>
          <p:nvPr/>
        </p:nvSpPr>
        <p:spPr>
          <a:xfrm>
            <a:off x="6283035" y="1196486"/>
            <a:ext cx="18998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Bread </a:t>
            </a:r>
            <a:r>
              <a:rPr lang="en-AU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Milk</a:t>
            </a:r>
          </a:p>
          <a:p>
            <a:endParaRPr lang="en-AU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AU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Support</a:t>
            </a:r>
            <a:r>
              <a:rPr lang="en-AU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 2/8</a:t>
            </a:r>
          </a:p>
          <a:p>
            <a:endParaRPr lang="en-AU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AU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Confidence</a:t>
            </a:r>
            <a:r>
              <a:rPr lang="en-AU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 2/6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283036" y="3933436"/>
            <a:ext cx="18998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Milk </a:t>
            </a:r>
            <a:r>
              <a:rPr lang="en-AU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Bread</a:t>
            </a:r>
          </a:p>
          <a:p>
            <a:endParaRPr lang="en-AU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AU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Support</a:t>
            </a:r>
            <a:r>
              <a:rPr lang="en-AU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 2/8</a:t>
            </a:r>
          </a:p>
          <a:p>
            <a:endParaRPr lang="en-AU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AU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Confidence</a:t>
            </a:r>
            <a:r>
              <a:rPr lang="en-AU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 2/3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83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2D73F-D7B5-4F17-85A1-BB5CBD6EF9F5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8288" y="809193"/>
            <a:ext cx="8367424" cy="5454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b="1" dirty="0" smtClean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关联规则的最小支持度和最小可信度</a:t>
            </a:r>
          </a:p>
          <a:p>
            <a:pPr marL="5040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zh-CN" altLang="en-US" sz="2400" b="1" u="sng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关联规则的最小支持度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也就是衡量频繁集的最小支持度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(Minimum Support)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，记为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supmin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，它用于衡量规则需要满足的最低重要性。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0400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zh-CN" altLang="en-US" sz="2400" b="1" u="sng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关联规则的最小可信度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(Minimum Confidence)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记为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confmin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，它表示关联规则需要满足的最低可靠性。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如果规则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满足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support(X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supmin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confidence(X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confmin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称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关联规则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sz="2400" b="1" u="sng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强关联规则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，否则称关联规则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sz="2400" b="1" u="sng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弱关联规则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1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70EE-77FD-45E5-A256-5AD828F8C896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07987" y="823172"/>
            <a:ext cx="8023225" cy="23643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步骤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1: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找到所有的频繁项集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步骤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2: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利用频繁项集生成关联规则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对于每个频繁项集</a:t>
            </a:r>
            <a:r>
              <a:rPr lang="en-AU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生成</a:t>
            </a:r>
            <a:r>
              <a:rPr lang="en-AU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的所有非空子集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en-AU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的所有非空子集</a:t>
            </a:r>
            <a:r>
              <a:rPr lang="en-AU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当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AU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support 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(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f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) </a:t>
            </a:r>
            <a:r>
              <a:rPr lang="en-AU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/ support 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(s)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大于最小可信度</a:t>
            </a:r>
            <a:r>
              <a:rPr lang="el-GR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Φ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时，生成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AU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AU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AU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(f-s).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08278" y="2945945"/>
            <a:ext cx="3001922" cy="2976265"/>
            <a:chOff x="767406" y="3593068"/>
            <a:chExt cx="3001922" cy="2976265"/>
          </a:xfrm>
        </p:grpSpPr>
        <p:sp>
          <p:nvSpPr>
            <p:cNvPr id="8" name="TextBox 4"/>
            <p:cNvSpPr txBox="1"/>
            <p:nvPr/>
          </p:nvSpPr>
          <p:spPr>
            <a:xfrm>
              <a:off x="767406" y="4793354"/>
              <a:ext cx="1213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{a, b, c}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2590800" y="3593068"/>
              <a:ext cx="1178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b </a:t>
              </a:r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 c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2590800" y="4126468"/>
              <a:ext cx="1178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c </a:t>
              </a:r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 b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2590800" y="4659868"/>
              <a:ext cx="1178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 c </a:t>
              </a:r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 a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8"/>
            <p:cNvSpPr txBox="1"/>
            <p:nvPr/>
          </p:nvSpPr>
          <p:spPr>
            <a:xfrm>
              <a:off x="2590800" y="5193268"/>
              <a:ext cx="1178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 b c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2590800" y="5650468"/>
              <a:ext cx="1178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 </a:t>
              </a:r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 a c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2590800" y="6107668"/>
              <a:ext cx="1178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c  a b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1981200" y="3810000"/>
              <a:ext cx="457200" cy="2514600"/>
            </a:xfrm>
            <a:prstGeom prst="leftBrac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08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7013-E674-4AB7-827B-B0AE1D64F65C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pic>
        <p:nvPicPr>
          <p:cNvPr id="5" name="Picture 1" descr="C:\DOCUME~1\user\LOCALS~1\Temp\A)%D9FOC50TE_LFTJDA_F]7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8300" y="4765397"/>
            <a:ext cx="1066800" cy="10668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68" y="1293523"/>
            <a:ext cx="2405063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342106" y="811922"/>
            <a:ext cx="8423203" cy="55851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关联规则的可信度并不是越高越好</a:t>
            </a:r>
            <a:r>
              <a:rPr lang="en-AU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|D|=10000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#{DVD}=7500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#{Tape}=6000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#{DVD, Tape}=4000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en-AU" altLang="zh-CN" b="1" dirty="0" smtClean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Thresholds: </a:t>
            </a:r>
            <a:r>
              <a:rPr lang="el-GR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=30%, </a:t>
            </a:r>
            <a:r>
              <a:rPr lang="el-GR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=50%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Support(Tape </a:t>
            </a: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DVD)= 4000/10000=40%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l-GR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endParaRPr lang="en-AU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Confidence(Tape </a:t>
            </a: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DVD</a:t>
            </a:r>
            <a:r>
              <a:rPr lang="en-AU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)=4000/6000=66%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l-GR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en-AU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6432" y="4405945"/>
            <a:ext cx="8365259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AU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Tape </a:t>
            </a:r>
            <a:r>
              <a:rPr lang="en-AU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DVD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是一个强关联规则</a:t>
            </a:r>
            <a:endParaRPr lang="en-AU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  <a:sym typeface="Wingdings" pitchFamily="2" charset="2"/>
            </a:endParaRPr>
          </a:p>
          <a:p>
            <a:pPr lvl="1" algn="just">
              <a:lnSpc>
                <a:spcPct val="110000"/>
              </a:lnSpc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看起来</a:t>
            </a:r>
            <a:r>
              <a:rPr lang="en-AU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Tapes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有助于销售</a:t>
            </a:r>
            <a:r>
              <a:rPr lang="en-AU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DVDs.</a:t>
            </a:r>
          </a:p>
          <a:p>
            <a:pPr lvl="1" algn="just">
              <a:lnSpc>
                <a:spcPct val="110000"/>
              </a:lnSpc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但是，</a:t>
            </a:r>
            <a:r>
              <a:rPr lang="en-AU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P(DVD)=75% &gt; P(DVD | Tape) !!</a:t>
            </a:r>
          </a:p>
          <a:p>
            <a:pPr lvl="1" algn="just">
              <a:lnSpc>
                <a:spcPct val="110000"/>
              </a:lnSpc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购买</a:t>
            </a:r>
            <a:r>
              <a:rPr lang="en-AU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Tape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的人不太可能购买</a:t>
            </a:r>
            <a:r>
              <a:rPr lang="en-AU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DVDs.</a:t>
            </a:r>
            <a:endParaRPr lang="zh-CN" altLang="en-US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9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/>
          <p:cNvSpPr txBox="1"/>
          <p:nvPr/>
        </p:nvSpPr>
        <p:spPr>
          <a:xfrm>
            <a:off x="1" y="675768"/>
            <a:ext cx="91439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第四章</a:t>
            </a: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：关联规则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en-US" altLang="zh-CN" sz="2400" b="1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购物营销 自由乾坤</a:t>
            </a:r>
            <a:endParaRPr lang="en-US" altLang="zh-CN" sz="2400" b="1" dirty="0"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000" b="1" dirty="0"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0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000" b="1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4" name="PA_圆角矩形 57"/>
          <p:cNvSpPr/>
          <p:nvPr>
            <p:custDataLst>
              <p:tags r:id="rId1"/>
            </p:custDataLst>
          </p:nvPr>
        </p:nvSpPr>
        <p:spPr>
          <a:xfrm>
            <a:off x="1735336" y="4584530"/>
            <a:ext cx="5673328" cy="790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sym typeface="Bebas" pitchFamily="2" charset="0"/>
              </a:rPr>
              <a:t>主讲教师：李志勇</a:t>
            </a:r>
          </a:p>
        </p:txBody>
      </p:sp>
    </p:spTree>
    <p:extLst>
      <p:ext uri="{BB962C8B-B14F-4D97-AF65-F5344CB8AC3E}">
        <p14:creationId xmlns:p14="http://schemas.microsoft.com/office/powerpoint/2010/main" val="259223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3C9B-2F7C-4918-8E12-6BF3ECF63696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008784"/>
              </p:ext>
            </p:extLst>
          </p:nvPr>
        </p:nvGraphicFramePr>
        <p:xfrm>
          <a:off x="561975" y="1295400"/>
          <a:ext cx="219075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Transactions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Milk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altLang="zh-CN" sz="2400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Battery</a:t>
                      </a:r>
                      <a:endParaRPr lang="zh-CN" altLang="en-US" sz="24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Butter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</a:t>
                      </a:r>
                      <a:r>
                        <a:rPr lang="en-AU" altLang="zh-CN" sz="24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Honey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Chips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Yogurt, Coke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altLang="zh-CN" sz="2400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Battery</a:t>
                      </a:r>
                      <a:endParaRPr lang="zh-CN" altLang="en-US" sz="24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altLang="zh-CN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Cookie,</a:t>
                      </a:r>
                      <a:r>
                        <a:rPr lang="en-AU" altLang="zh-CN" sz="24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Jelly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084278"/>
              </p:ext>
            </p:extLst>
          </p:nvPr>
        </p:nvGraphicFramePr>
        <p:xfrm>
          <a:off x="2909743" y="2257424"/>
          <a:ext cx="5381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" name="Equation" r:id="rId3" imgW="2870200" imgH="203200" progId="Equation.KSEE3">
                  <p:embed/>
                </p:oleObj>
              </mc:Choice>
              <mc:Fallback>
                <p:oleObj name="Equation" r:id="rId3" imgW="2870200" imgH="203200" progId="Equation.KSEE3">
                  <p:embed/>
                  <p:pic>
                    <p:nvPicPr>
                      <p:cNvPr id="0" name="Picture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743" y="2257424"/>
                        <a:ext cx="53816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 descr="http://t1.gstatic.com/images?q=tbn:EtUZ-5HXzfpWAM:http://xprizecars.com/images/Battery_9V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3390899"/>
            <a:ext cx="1104900" cy="1104901"/>
          </a:xfrm>
          <a:prstGeom prst="rect">
            <a:avLst/>
          </a:prstGeom>
          <a:noFill/>
        </p:spPr>
      </p:pic>
      <p:sp>
        <p:nvSpPr>
          <p:cNvPr id="8" name="右箭头 7"/>
          <p:cNvSpPr/>
          <p:nvPr/>
        </p:nvSpPr>
        <p:spPr>
          <a:xfrm>
            <a:off x="5029200" y="3848099"/>
            <a:ext cx="914400" cy="1524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 descr="C:\DOCUME~1\user\LOCALS~1\Temp\8X_Y_2[YF0HCJV@G48YR`W2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5162550"/>
            <a:ext cx="457200" cy="495300"/>
          </a:xfrm>
          <a:prstGeom prst="rect">
            <a:avLst/>
          </a:prstGeom>
          <a:noFill/>
        </p:spPr>
      </p:pic>
      <p:pic>
        <p:nvPicPr>
          <p:cNvPr id="10" name="Picture 15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025" y="3219449"/>
            <a:ext cx="1447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9848" y="767561"/>
            <a:ext cx="5185428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关联规则的可信度并不是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越高越好</a:t>
            </a:r>
            <a:endParaRPr lang="en-AU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636B-91AD-4C3E-93CC-DDC8EEF27C73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1328" y="4684395"/>
            <a:ext cx="3523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关联规则</a:t>
            </a:r>
            <a:r>
              <a:rPr lang="en-AU" altLang="zh-CN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AU" altLang="zh-CN" sz="2800" b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≠ </a:t>
            </a:r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因果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</a:t>
            </a:r>
          </a:p>
        </p:txBody>
      </p:sp>
      <p:pic>
        <p:nvPicPr>
          <p:cNvPr id="6" name="Picture 3" descr="C:\Documents and Settings\user\Local Settings\Temporary Internet Files\Content.IE5\PAVPAF7E\MCPE03479_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7892" y="1143000"/>
            <a:ext cx="2922116" cy="2590800"/>
          </a:xfrm>
          <a:prstGeom prst="rect">
            <a:avLst/>
          </a:prstGeom>
          <a:noFill/>
        </p:spPr>
      </p:pic>
      <p:pic>
        <p:nvPicPr>
          <p:cNvPr id="7" name="Picture 4" descr="C:\Documents and Settings\user\Local Settings\Temporary Internet Files\Content.IE5\BDEL4TW0\MCj0290740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1813" y="1295400"/>
            <a:ext cx="1273521" cy="2435382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686050" y="5502641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AU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P(Y|X)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仅仅是条件概率</a:t>
            </a:r>
            <a:endParaRPr lang="en-AU" altLang="zh-CN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927542" y="3971924"/>
            <a:ext cx="612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两件事情具有相关性并不代表因果关系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97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AFF5-1700-4169-ADA1-035B3BFDC554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FFF48-E6B6-4D09-A083-0394F0202530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pic>
        <p:nvPicPr>
          <p:cNvPr id="5" name="Picture 8" descr="http://t2.gstatic.com/images?q=tbn:ANd9GcTWg66hd6ef7jRVronSmZD-P8998cqrEQK0ZKqQ9WWw-tUnlN3mtzruiNk6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E6F0EF"/>
              </a:clrFrom>
              <a:clrTo>
                <a:srgbClr val="E6F0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57800" y="4734396"/>
            <a:ext cx="1219200" cy="1219200"/>
          </a:xfrm>
          <a:prstGeom prst="rect">
            <a:avLst/>
          </a:prstGeom>
          <a:noFill/>
        </p:spPr>
      </p:pic>
      <p:sp>
        <p:nvSpPr>
          <p:cNvPr id="6" name="右箭头 5"/>
          <p:cNvSpPr/>
          <p:nvPr/>
        </p:nvSpPr>
        <p:spPr>
          <a:xfrm>
            <a:off x="3124200" y="1762596"/>
            <a:ext cx="1295400" cy="3048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3124200" y="3438996"/>
            <a:ext cx="1295400" cy="3048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10" descr="http://t2.gstatic.com/images?q=tbn:ANd9GcRgJDjPScL9Q68En5inNk8vV37yA5EBPHMP5hto-iZznKp-Mg-Fh6JIPQ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057996"/>
            <a:ext cx="1047750" cy="1057276"/>
          </a:xfrm>
          <a:prstGeom prst="rect">
            <a:avLst/>
          </a:prstGeom>
          <a:noFill/>
        </p:spPr>
      </p:pic>
      <p:pic>
        <p:nvPicPr>
          <p:cNvPr id="9" name="Picture 12" descr="http://t0.gstatic.com/images?q=tbn:ANd9GcQwlSRaPOaidtIetSPTu-h9sXH8fn3z6SKn6AHZRWuXI9Ty93JkXlhzzsARvQ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66800" y="3134196"/>
            <a:ext cx="1152525" cy="1152526"/>
          </a:xfrm>
          <a:prstGeom prst="rect">
            <a:avLst/>
          </a:prstGeom>
          <a:noFill/>
        </p:spPr>
      </p:pic>
      <p:sp>
        <p:nvSpPr>
          <p:cNvPr id="10" name="右箭头 9"/>
          <p:cNvSpPr/>
          <p:nvPr/>
        </p:nvSpPr>
        <p:spPr>
          <a:xfrm>
            <a:off x="3124200" y="5134446"/>
            <a:ext cx="1295400" cy="3048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3" descr="C:\DOCUME~1\user\LOCALS~1\Temp\WOG{K)[]$CPVOGC0SL~%ET2.gif"/>
          <p:cNvPicPr>
            <a:picLocks noChangeAspect="1" noChangeArrowheads="1" noCrop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0400" y="1229196"/>
            <a:ext cx="1066800" cy="1143000"/>
          </a:xfrm>
          <a:prstGeom prst="rect">
            <a:avLst/>
          </a:prstGeom>
          <a:noFill/>
        </p:spPr>
      </p:pic>
      <p:pic>
        <p:nvPicPr>
          <p:cNvPr id="12" name="Picture 14" descr="C:\DOCUME~1\user\LOCALS~1\Temp\P0HZH80EQTA]H(8`FSF6$OP.GIF"/>
          <p:cNvPicPr>
            <a:picLocks noChangeAspect="1"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72350" y="3362796"/>
            <a:ext cx="476250" cy="476250"/>
          </a:xfrm>
          <a:prstGeom prst="rect">
            <a:avLst/>
          </a:prstGeom>
          <a:noFill/>
        </p:spPr>
      </p:pic>
      <p:pic>
        <p:nvPicPr>
          <p:cNvPr id="13" name="Picture 15" descr="C:\DOCUME~1\user\LOCALS~1\Temp\LPSRSLT3(0)]NKMG6X9()I7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4962996"/>
            <a:ext cx="768317" cy="752475"/>
          </a:xfrm>
          <a:prstGeom prst="rect">
            <a:avLst/>
          </a:prstGeom>
          <a:noFill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72" y="4743869"/>
            <a:ext cx="1251653" cy="93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http://img12.360buyimg.com/n2/3296/c741c2fc-b034-4952-a1b3-eed1233d4000.jp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14400" y="1076796"/>
            <a:ext cx="1524000" cy="1524001"/>
          </a:xfrm>
          <a:prstGeom prst="rect">
            <a:avLst/>
          </a:prstGeom>
          <a:noFill/>
        </p:spPr>
      </p:pic>
      <p:pic>
        <p:nvPicPr>
          <p:cNvPr id="16" name="Picture 4" descr="http://img14.360buyimg.com/n2/1503/b3848a61-081b-4edf-8336-77fe7492532d.jpg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029200" y="1076796"/>
            <a:ext cx="1524000" cy="1524001"/>
          </a:xfrm>
          <a:prstGeom prst="rect">
            <a:avLst/>
          </a:prstGeom>
          <a:noFill/>
        </p:spPr>
      </p:pic>
      <p:sp>
        <p:nvSpPr>
          <p:cNvPr id="19" name="文本框 18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4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4289-8174-4CF2-B983-214C9AC0184D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7" name="Oval 4"/>
          <p:cNvSpPr/>
          <p:nvPr/>
        </p:nvSpPr>
        <p:spPr>
          <a:xfrm>
            <a:off x="4343400" y="955967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/>
                <a:cs typeface="Arial"/>
              </a:rPr>
              <a:t>Ø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8" name="Picture 2" descr="晕QQ表情图片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4718049"/>
            <a:ext cx="1333500" cy="1143001"/>
          </a:xfrm>
          <a:prstGeom prst="rect">
            <a:avLst/>
          </a:prstGeom>
          <a:noFill/>
        </p:spPr>
      </p:pic>
      <p:sp>
        <p:nvSpPr>
          <p:cNvPr id="9" name="Oval 7"/>
          <p:cNvSpPr/>
          <p:nvPr/>
        </p:nvSpPr>
        <p:spPr>
          <a:xfrm>
            <a:off x="3048000" y="1870367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Oval 8"/>
          <p:cNvSpPr/>
          <p:nvPr/>
        </p:nvSpPr>
        <p:spPr>
          <a:xfrm>
            <a:off x="3962400" y="1870367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B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Oval 9"/>
          <p:cNvSpPr/>
          <p:nvPr/>
        </p:nvSpPr>
        <p:spPr>
          <a:xfrm>
            <a:off x="4876800" y="1870367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Oval 10"/>
          <p:cNvSpPr/>
          <p:nvPr/>
        </p:nvSpPr>
        <p:spPr>
          <a:xfrm>
            <a:off x="5715000" y="1870367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057399" y="3013367"/>
            <a:ext cx="647501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AB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Oval 17"/>
          <p:cNvSpPr/>
          <p:nvPr/>
        </p:nvSpPr>
        <p:spPr>
          <a:xfrm>
            <a:off x="2667000" y="4080167"/>
            <a:ext cx="762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ABC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Oval 21"/>
          <p:cNvSpPr/>
          <p:nvPr/>
        </p:nvSpPr>
        <p:spPr>
          <a:xfrm>
            <a:off x="4191000" y="5223167"/>
            <a:ext cx="9144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ABCD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Oval 22"/>
          <p:cNvSpPr/>
          <p:nvPr/>
        </p:nvSpPr>
        <p:spPr>
          <a:xfrm>
            <a:off x="2971800" y="3013367"/>
            <a:ext cx="684606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Oval 23"/>
          <p:cNvSpPr/>
          <p:nvPr/>
        </p:nvSpPr>
        <p:spPr>
          <a:xfrm>
            <a:off x="6553200" y="3013367"/>
            <a:ext cx="6096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CD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Oval 24"/>
          <p:cNvSpPr/>
          <p:nvPr/>
        </p:nvSpPr>
        <p:spPr>
          <a:xfrm>
            <a:off x="5638800" y="3013367"/>
            <a:ext cx="6096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BD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Oval 25"/>
          <p:cNvSpPr/>
          <p:nvPr/>
        </p:nvSpPr>
        <p:spPr>
          <a:xfrm>
            <a:off x="4800600" y="3013367"/>
            <a:ext cx="685402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BC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Oval 26"/>
          <p:cNvSpPr/>
          <p:nvPr/>
        </p:nvSpPr>
        <p:spPr>
          <a:xfrm>
            <a:off x="3886200" y="3013367"/>
            <a:ext cx="6096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Oval 27"/>
          <p:cNvSpPr/>
          <p:nvPr/>
        </p:nvSpPr>
        <p:spPr>
          <a:xfrm>
            <a:off x="5943600" y="4080167"/>
            <a:ext cx="762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BCD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Oval 28"/>
          <p:cNvSpPr/>
          <p:nvPr/>
        </p:nvSpPr>
        <p:spPr>
          <a:xfrm>
            <a:off x="4876800" y="4080167"/>
            <a:ext cx="762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ACD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Oval 29"/>
          <p:cNvSpPr/>
          <p:nvPr/>
        </p:nvSpPr>
        <p:spPr>
          <a:xfrm>
            <a:off x="3810000" y="4080167"/>
            <a:ext cx="762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ABD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31"/>
          <p:cNvCxnSpPr>
            <a:stCxn id="7" idx="4"/>
            <a:endCxn id="9" idx="0"/>
          </p:cNvCxnSpPr>
          <p:nvPr/>
        </p:nvCxnSpPr>
        <p:spPr>
          <a:xfrm rot="5400000">
            <a:off x="3619500" y="955967"/>
            <a:ext cx="5334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5"/>
          <p:cNvCxnSpPr>
            <a:stCxn id="7" idx="4"/>
            <a:endCxn id="10" idx="0"/>
          </p:cNvCxnSpPr>
          <p:nvPr/>
        </p:nvCxnSpPr>
        <p:spPr>
          <a:xfrm rot="5400000">
            <a:off x="4076700" y="1413167"/>
            <a:ext cx="533400" cy="381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37"/>
          <p:cNvCxnSpPr>
            <a:stCxn id="7" idx="4"/>
            <a:endCxn id="11" idx="0"/>
          </p:cNvCxnSpPr>
          <p:nvPr/>
        </p:nvCxnSpPr>
        <p:spPr>
          <a:xfrm rot="16200000" flipH="1">
            <a:off x="4533900" y="1336967"/>
            <a:ext cx="5334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39"/>
          <p:cNvCxnSpPr>
            <a:stCxn id="7" idx="4"/>
            <a:endCxn id="12" idx="0"/>
          </p:cNvCxnSpPr>
          <p:nvPr/>
        </p:nvCxnSpPr>
        <p:spPr>
          <a:xfrm rot="16200000" flipH="1">
            <a:off x="4953000" y="917867"/>
            <a:ext cx="533400" cy="13716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41"/>
          <p:cNvCxnSpPr>
            <a:stCxn id="9" idx="4"/>
            <a:endCxn id="13" idx="0"/>
          </p:cNvCxnSpPr>
          <p:nvPr/>
        </p:nvCxnSpPr>
        <p:spPr>
          <a:xfrm flipH="1">
            <a:off x="2381150" y="2251367"/>
            <a:ext cx="857350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43"/>
          <p:cNvCxnSpPr>
            <a:stCxn id="10" idx="4"/>
            <a:endCxn id="13" idx="0"/>
          </p:cNvCxnSpPr>
          <p:nvPr/>
        </p:nvCxnSpPr>
        <p:spPr>
          <a:xfrm flipH="1">
            <a:off x="2381150" y="2251367"/>
            <a:ext cx="1771750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45"/>
          <p:cNvCxnSpPr>
            <a:stCxn id="9" idx="4"/>
            <a:endCxn id="16" idx="0"/>
          </p:cNvCxnSpPr>
          <p:nvPr/>
        </p:nvCxnSpPr>
        <p:spPr>
          <a:xfrm>
            <a:off x="3238500" y="2251367"/>
            <a:ext cx="75603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47"/>
          <p:cNvCxnSpPr>
            <a:stCxn id="11" idx="4"/>
            <a:endCxn id="16" idx="0"/>
          </p:cNvCxnSpPr>
          <p:nvPr/>
        </p:nvCxnSpPr>
        <p:spPr>
          <a:xfrm flipH="1">
            <a:off x="3314103" y="2251367"/>
            <a:ext cx="1753197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49"/>
          <p:cNvCxnSpPr>
            <a:stCxn id="9" idx="4"/>
            <a:endCxn id="20" idx="0"/>
          </p:cNvCxnSpPr>
          <p:nvPr/>
        </p:nvCxnSpPr>
        <p:spPr>
          <a:xfrm rot="16200000" flipH="1">
            <a:off x="3333750" y="2156117"/>
            <a:ext cx="762000" cy="952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1"/>
          <p:cNvCxnSpPr>
            <a:stCxn id="12" idx="4"/>
            <a:endCxn id="20" idx="0"/>
          </p:cNvCxnSpPr>
          <p:nvPr/>
        </p:nvCxnSpPr>
        <p:spPr>
          <a:xfrm rot="5400000">
            <a:off x="4667250" y="1775117"/>
            <a:ext cx="762000" cy="1714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53"/>
          <p:cNvCxnSpPr>
            <a:stCxn id="10" idx="4"/>
            <a:endCxn id="19" idx="0"/>
          </p:cNvCxnSpPr>
          <p:nvPr/>
        </p:nvCxnSpPr>
        <p:spPr>
          <a:xfrm>
            <a:off x="4152900" y="2251367"/>
            <a:ext cx="990401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55"/>
          <p:cNvCxnSpPr>
            <a:stCxn id="11" idx="4"/>
            <a:endCxn id="19" idx="0"/>
          </p:cNvCxnSpPr>
          <p:nvPr/>
        </p:nvCxnSpPr>
        <p:spPr>
          <a:xfrm>
            <a:off x="5067300" y="2251367"/>
            <a:ext cx="76001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7"/>
          <p:cNvCxnSpPr>
            <a:stCxn id="10" idx="4"/>
            <a:endCxn id="18" idx="0"/>
          </p:cNvCxnSpPr>
          <p:nvPr/>
        </p:nvCxnSpPr>
        <p:spPr>
          <a:xfrm rot="16200000" flipH="1">
            <a:off x="4667250" y="1737017"/>
            <a:ext cx="762000" cy="17907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59"/>
          <p:cNvCxnSpPr>
            <a:stCxn id="12" idx="4"/>
            <a:endCxn id="18" idx="0"/>
          </p:cNvCxnSpPr>
          <p:nvPr/>
        </p:nvCxnSpPr>
        <p:spPr>
          <a:xfrm rot="16200000" flipH="1">
            <a:off x="5543550" y="2613317"/>
            <a:ext cx="762000" cy="38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61"/>
          <p:cNvCxnSpPr>
            <a:stCxn id="11" idx="4"/>
            <a:endCxn id="17" idx="0"/>
          </p:cNvCxnSpPr>
          <p:nvPr/>
        </p:nvCxnSpPr>
        <p:spPr>
          <a:xfrm rot="16200000" flipH="1">
            <a:off x="5581650" y="1737017"/>
            <a:ext cx="762000" cy="17907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63"/>
          <p:cNvCxnSpPr>
            <a:stCxn id="12" idx="4"/>
            <a:endCxn id="17" idx="0"/>
          </p:cNvCxnSpPr>
          <p:nvPr/>
        </p:nvCxnSpPr>
        <p:spPr>
          <a:xfrm rot="16200000" flipH="1">
            <a:off x="6000750" y="2156117"/>
            <a:ext cx="762000" cy="952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65"/>
          <p:cNvCxnSpPr>
            <a:stCxn id="13" idx="4"/>
            <a:endCxn id="14" idx="0"/>
          </p:cNvCxnSpPr>
          <p:nvPr/>
        </p:nvCxnSpPr>
        <p:spPr>
          <a:xfrm>
            <a:off x="2381150" y="3394367"/>
            <a:ext cx="66685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67"/>
          <p:cNvCxnSpPr>
            <a:stCxn id="16" idx="4"/>
            <a:endCxn id="14" idx="0"/>
          </p:cNvCxnSpPr>
          <p:nvPr/>
        </p:nvCxnSpPr>
        <p:spPr>
          <a:xfrm flipH="1">
            <a:off x="3048000" y="3394367"/>
            <a:ext cx="266103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69"/>
          <p:cNvCxnSpPr>
            <a:stCxn id="19" idx="4"/>
            <a:endCxn id="14" idx="0"/>
          </p:cNvCxnSpPr>
          <p:nvPr/>
        </p:nvCxnSpPr>
        <p:spPr>
          <a:xfrm flipH="1">
            <a:off x="3048000" y="3394367"/>
            <a:ext cx="2095301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71"/>
          <p:cNvCxnSpPr>
            <a:stCxn id="13" idx="4"/>
            <a:endCxn id="23" idx="0"/>
          </p:cNvCxnSpPr>
          <p:nvPr/>
        </p:nvCxnSpPr>
        <p:spPr>
          <a:xfrm>
            <a:off x="2381150" y="3394367"/>
            <a:ext cx="180985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73"/>
          <p:cNvCxnSpPr>
            <a:stCxn id="18" idx="4"/>
            <a:endCxn id="23" idx="0"/>
          </p:cNvCxnSpPr>
          <p:nvPr/>
        </p:nvCxnSpPr>
        <p:spPr>
          <a:xfrm rot="5400000">
            <a:off x="4724400" y="2860967"/>
            <a:ext cx="685800" cy="17526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5"/>
          <p:cNvCxnSpPr>
            <a:stCxn id="20" idx="4"/>
            <a:endCxn id="23" idx="0"/>
          </p:cNvCxnSpPr>
          <p:nvPr/>
        </p:nvCxnSpPr>
        <p:spPr>
          <a:xfrm rot="5400000">
            <a:off x="3848100" y="3737267"/>
            <a:ext cx="6858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7"/>
          <p:cNvCxnSpPr>
            <a:stCxn id="16" idx="4"/>
            <a:endCxn id="22" idx="0"/>
          </p:cNvCxnSpPr>
          <p:nvPr/>
        </p:nvCxnSpPr>
        <p:spPr>
          <a:xfrm>
            <a:off x="3314103" y="3394367"/>
            <a:ext cx="1943697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9"/>
          <p:cNvCxnSpPr>
            <a:stCxn id="17" idx="4"/>
            <a:endCxn id="22" idx="0"/>
          </p:cNvCxnSpPr>
          <p:nvPr/>
        </p:nvCxnSpPr>
        <p:spPr>
          <a:xfrm rot="5400000">
            <a:off x="5715000" y="2937167"/>
            <a:ext cx="685800" cy="1600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81"/>
          <p:cNvCxnSpPr>
            <a:stCxn id="20" idx="4"/>
            <a:endCxn id="22" idx="0"/>
          </p:cNvCxnSpPr>
          <p:nvPr/>
        </p:nvCxnSpPr>
        <p:spPr>
          <a:xfrm rot="16200000" flipH="1">
            <a:off x="4381500" y="3203867"/>
            <a:ext cx="685800" cy="1066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83"/>
          <p:cNvCxnSpPr>
            <a:stCxn id="17" idx="4"/>
            <a:endCxn id="21" idx="0"/>
          </p:cNvCxnSpPr>
          <p:nvPr/>
        </p:nvCxnSpPr>
        <p:spPr>
          <a:xfrm rot="5400000">
            <a:off x="6248400" y="3470567"/>
            <a:ext cx="6858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85"/>
          <p:cNvCxnSpPr>
            <a:stCxn id="18" idx="4"/>
            <a:endCxn id="21" idx="0"/>
          </p:cNvCxnSpPr>
          <p:nvPr/>
        </p:nvCxnSpPr>
        <p:spPr>
          <a:xfrm rot="16200000" flipH="1">
            <a:off x="5791200" y="3546767"/>
            <a:ext cx="685800" cy="381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87"/>
          <p:cNvCxnSpPr>
            <a:stCxn id="19" idx="4"/>
            <a:endCxn id="21" idx="0"/>
          </p:cNvCxnSpPr>
          <p:nvPr/>
        </p:nvCxnSpPr>
        <p:spPr>
          <a:xfrm>
            <a:off x="5143301" y="3394367"/>
            <a:ext cx="1181299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89"/>
          <p:cNvCxnSpPr>
            <a:stCxn id="14" idx="4"/>
            <a:endCxn id="15" idx="0"/>
          </p:cNvCxnSpPr>
          <p:nvPr/>
        </p:nvCxnSpPr>
        <p:spPr>
          <a:xfrm rot="16200000" flipH="1">
            <a:off x="3467100" y="4042067"/>
            <a:ext cx="762000" cy="1600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91"/>
          <p:cNvCxnSpPr>
            <a:stCxn id="21" idx="4"/>
            <a:endCxn id="15" idx="0"/>
          </p:cNvCxnSpPr>
          <p:nvPr/>
        </p:nvCxnSpPr>
        <p:spPr>
          <a:xfrm rot="5400000">
            <a:off x="5105400" y="4003967"/>
            <a:ext cx="762000" cy="1676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93"/>
          <p:cNvCxnSpPr>
            <a:stCxn id="23" idx="4"/>
            <a:endCxn id="15" idx="0"/>
          </p:cNvCxnSpPr>
          <p:nvPr/>
        </p:nvCxnSpPr>
        <p:spPr>
          <a:xfrm rot="16200000" flipH="1">
            <a:off x="4038600" y="4613567"/>
            <a:ext cx="762000" cy="457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95"/>
          <p:cNvCxnSpPr>
            <a:stCxn id="22" idx="4"/>
            <a:endCxn id="15" idx="0"/>
          </p:cNvCxnSpPr>
          <p:nvPr/>
        </p:nvCxnSpPr>
        <p:spPr>
          <a:xfrm rot="5400000">
            <a:off x="4572000" y="4537367"/>
            <a:ext cx="762000" cy="6096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7687" y="5670550"/>
            <a:ext cx="8137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暴力求解方式对每种可能都会进行数据库的全表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扫描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效率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低下</a:t>
            </a:r>
          </a:p>
        </p:txBody>
      </p:sp>
    </p:spTree>
    <p:extLst>
      <p:ext uri="{BB962C8B-B14F-4D97-AF65-F5344CB8AC3E}">
        <p14:creationId xmlns:p14="http://schemas.microsoft.com/office/powerpoint/2010/main" val="4771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17D09-6D2B-43C5-80C5-5018A813EB0A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96359" y="5715000"/>
            <a:ext cx="4290291" cy="563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Calculation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997527"/>
            <a:ext cx="8009103" cy="3001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354741"/>
              </p:ext>
            </p:extLst>
          </p:nvPr>
        </p:nvGraphicFramePr>
        <p:xfrm>
          <a:off x="2594851" y="4596677"/>
          <a:ext cx="1943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" name="Equation" r:id="rId5" imgW="647419" imgH="203112" progId="">
                  <p:embed/>
                </p:oleObj>
              </mc:Choice>
              <mc:Fallback>
                <p:oleObj name="Equation" r:id="rId5" imgW="647419" imgH="203112" progId="">
                  <p:embed/>
                  <p:pic>
                    <p:nvPicPr>
                      <p:cNvPr id="0" name="Picture 4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851" y="4596677"/>
                        <a:ext cx="19431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380298"/>
              </p:ext>
            </p:extLst>
          </p:nvPr>
        </p:nvGraphicFramePr>
        <p:xfrm>
          <a:off x="5733242" y="4529569"/>
          <a:ext cx="192024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" name="Equation" r:id="rId7" imgW="685800" imgH="190500" progId="">
                  <p:embed/>
                </p:oleObj>
              </mc:Choice>
              <mc:Fallback>
                <p:oleObj name="Equation" r:id="rId7" imgW="685800" imgH="190500" progId="">
                  <p:embed/>
                  <p:pic>
                    <p:nvPicPr>
                      <p:cNvPr id="0" name="Picture 4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3242" y="4529569"/>
                        <a:ext cx="192024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5733242" y="5215369"/>
            <a:ext cx="1905000" cy="1588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3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683125"/>
            <a:ext cx="1292648" cy="167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1835" y="3999344"/>
            <a:ext cx="20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件商品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7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1711" y="4111044"/>
            <a:ext cx="6040507" cy="233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B7F1-A3E8-4DF7-A284-3CDA1455F1A5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5600" y="762088"/>
            <a:ext cx="8432800" cy="35813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en-US" altLang="zh-CN" sz="2400" b="1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Apriori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算法是常用的用于挖掘出数据关联规则的算法，它用来</a:t>
            </a:r>
            <a:r>
              <a:rPr lang="zh-CN" altLang="en-US" sz="24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找出数据值中频繁出现的数据集合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，找出这些集合的模式有助于我们做一些决策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它的核心思想是：</a:t>
            </a:r>
            <a:endParaRPr 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457200" algn="just">
              <a:lnSpc>
                <a:spcPct val="10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如果某个项集是频繁项集，那么它所有的子集也是频繁的。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即如果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{Milk, Bread}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是频繁的，那么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{Milk}, {Bread} 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也一定是频繁的。</a:t>
            </a: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1" indent="457200" algn="just">
              <a:lnSpc>
                <a:spcPct val="10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一个项集是非频繁的，那么它的所有超集也是非频繁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的。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{Battery}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是非频繁的，那么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{Milk, Battery}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也一定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是非频繁的。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858617" y="4919870"/>
            <a:ext cx="68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58617" y="5579166"/>
            <a:ext cx="68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58617" y="6248401"/>
            <a:ext cx="68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26AD-C6CB-48BE-93AB-967ECD103212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10050" y="5797778"/>
            <a:ext cx="4152900" cy="563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候选集修剪</a:t>
            </a:r>
            <a:endParaRPr lang="en-US" sz="12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Oval 4"/>
          <p:cNvSpPr/>
          <p:nvPr/>
        </p:nvSpPr>
        <p:spPr>
          <a:xfrm>
            <a:off x="6106217" y="8636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/>
                <a:cs typeface="Arial"/>
              </a:rPr>
              <a:t>Ø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Oval 5"/>
          <p:cNvSpPr/>
          <p:nvPr/>
        </p:nvSpPr>
        <p:spPr>
          <a:xfrm>
            <a:off x="4810817" y="1778000"/>
            <a:ext cx="381000" cy="38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Oval 6"/>
          <p:cNvSpPr/>
          <p:nvPr/>
        </p:nvSpPr>
        <p:spPr>
          <a:xfrm>
            <a:off x="5725217" y="1778000"/>
            <a:ext cx="381000" cy="3810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B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6639617" y="1778000"/>
            <a:ext cx="381000" cy="38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Oval 8"/>
          <p:cNvSpPr/>
          <p:nvPr/>
        </p:nvSpPr>
        <p:spPr>
          <a:xfrm>
            <a:off x="7477817" y="1778000"/>
            <a:ext cx="381000" cy="38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Oval 9"/>
          <p:cNvSpPr/>
          <p:nvPr/>
        </p:nvSpPr>
        <p:spPr>
          <a:xfrm>
            <a:off x="3820217" y="2921000"/>
            <a:ext cx="685800" cy="3810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AB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Oval 10"/>
          <p:cNvSpPr/>
          <p:nvPr/>
        </p:nvSpPr>
        <p:spPr>
          <a:xfrm>
            <a:off x="4429817" y="3987800"/>
            <a:ext cx="762000" cy="3810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ABC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Oval 11"/>
          <p:cNvSpPr/>
          <p:nvPr/>
        </p:nvSpPr>
        <p:spPr>
          <a:xfrm>
            <a:off x="5953817" y="5130800"/>
            <a:ext cx="914400" cy="3810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ABCD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Oval 12"/>
          <p:cNvSpPr/>
          <p:nvPr/>
        </p:nvSpPr>
        <p:spPr>
          <a:xfrm>
            <a:off x="4734617" y="2921000"/>
            <a:ext cx="685006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Oval 13"/>
          <p:cNvSpPr/>
          <p:nvPr/>
        </p:nvSpPr>
        <p:spPr>
          <a:xfrm>
            <a:off x="8316017" y="2921000"/>
            <a:ext cx="6096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CD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Oval 14"/>
          <p:cNvSpPr/>
          <p:nvPr/>
        </p:nvSpPr>
        <p:spPr>
          <a:xfrm>
            <a:off x="7401617" y="2921000"/>
            <a:ext cx="609600" cy="3810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BD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Oval 15"/>
          <p:cNvSpPr/>
          <p:nvPr/>
        </p:nvSpPr>
        <p:spPr>
          <a:xfrm>
            <a:off x="6563417" y="2921000"/>
            <a:ext cx="646906" cy="3810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BC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Oval 16"/>
          <p:cNvSpPr/>
          <p:nvPr/>
        </p:nvSpPr>
        <p:spPr>
          <a:xfrm>
            <a:off x="5649017" y="2921000"/>
            <a:ext cx="6096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Oval 17"/>
          <p:cNvSpPr/>
          <p:nvPr/>
        </p:nvSpPr>
        <p:spPr>
          <a:xfrm>
            <a:off x="7706417" y="3987800"/>
            <a:ext cx="762000" cy="3810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BCD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Oval 18"/>
          <p:cNvSpPr/>
          <p:nvPr/>
        </p:nvSpPr>
        <p:spPr>
          <a:xfrm>
            <a:off x="6639617" y="3987800"/>
            <a:ext cx="762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ACD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Oval 19"/>
          <p:cNvSpPr/>
          <p:nvPr/>
        </p:nvSpPr>
        <p:spPr>
          <a:xfrm>
            <a:off x="5572817" y="3987800"/>
            <a:ext cx="762000" cy="38100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ABD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0"/>
          <p:cNvCxnSpPr>
            <a:stCxn id="6" idx="4"/>
            <a:endCxn id="7" idx="0"/>
          </p:cNvCxnSpPr>
          <p:nvPr/>
        </p:nvCxnSpPr>
        <p:spPr>
          <a:xfrm rot="5400000">
            <a:off x="5382317" y="863600"/>
            <a:ext cx="533400" cy="1295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1"/>
          <p:cNvCxnSpPr>
            <a:stCxn id="6" idx="4"/>
            <a:endCxn id="8" idx="0"/>
          </p:cNvCxnSpPr>
          <p:nvPr/>
        </p:nvCxnSpPr>
        <p:spPr>
          <a:xfrm rot="5400000">
            <a:off x="5839517" y="1320800"/>
            <a:ext cx="533400" cy="381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2"/>
          <p:cNvCxnSpPr>
            <a:stCxn id="6" idx="4"/>
            <a:endCxn id="9" idx="0"/>
          </p:cNvCxnSpPr>
          <p:nvPr/>
        </p:nvCxnSpPr>
        <p:spPr>
          <a:xfrm rot="16200000" flipH="1">
            <a:off x="6296717" y="1244600"/>
            <a:ext cx="5334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3"/>
          <p:cNvCxnSpPr>
            <a:stCxn id="6" idx="4"/>
            <a:endCxn id="10" idx="0"/>
          </p:cNvCxnSpPr>
          <p:nvPr/>
        </p:nvCxnSpPr>
        <p:spPr>
          <a:xfrm rot="16200000" flipH="1">
            <a:off x="6715817" y="825500"/>
            <a:ext cx="533400" cy="13716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4"/>
          <p:cNvCxnSpPr>
            <a:stCxn id="7" idx="4"/>
            <a:endCxn id="11" idx="0"/>
          </p:cNvCxnSpPr>
          <p:nvPr/>
        </p:nvCxnSpPr>
        <p:spPr>
          <a:xfrm flipH="1">
            <a:off x="4163117" y="2159000"/>
            <a:ext cx="838200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5"/>
          <p:cNvCxnSpPr>
            <a:stCxn id="8" idx="4"/>
            <a:endCxn id="11" idx="0"/>
          </p:cNvCxnSpPr>
          <p:nvPr/>
        </p:nvCxnSpPr>
        <p:spPr>
          <a:xfrm flipH="1">
            <a:off x="4163117" y="2159000"/>
            <a:ext cx="1752600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6"/>
          <p:cNvCxnSpPr>
            <a:stCxn id="7" idx="4"/>
            <a:endCxn id="14" idx="0"/>
          </p:cNvCxnSpPr>
          <p:nvPr/>
        </p:nvCxnSpPr>
        <p:spPr>
          <a:xfrm>
            <a:off x="5001317" y="2159000"/>
            <a:ext cx="75803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7"/>
          <p:cNvCxnSpPr>
            <a:stCxn id="9" idx="4"/>
            <a:endCxn id="14" idx="0"/>
          </p:cNvCxnSpPr>
          <p:nvPr/>
        </p:nvCxnSpPr>
        <p:spPr>
          <a:xfrm flipH="1">
            <a:off x="5077120" y="2159000"/>
            <a:ext cx="1752997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8"/>
          <p:cNvCxnSpPr>
            <a:stCxn id="7" idx="4"/>
            <a:endCxn id="18" idx="0"/>
          </p:cNvCxnSpPr>
          <p:nvPr/>
        </p:nvCxnSpPr>
        <p:spPr>
          <a:xfrm rot="16200000" flipH="1">
            <a:off x="5096567" y="2063750"/>
            <a:ext cx="762000" cy="952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9"/>
          <p:cNvCxnSpPr>
            <a:stCxn id="10" idx="4"/>
            <a:endCxn id="18" idx="0"/>
          </p:cNvCxnSpPr>
          <p:nvPr/>
        </p:nvCxnSpPr>
        <p:spPr>
          <a:xfrm rot="5400000">
            <a:off x="6430067" y="1682750"/>
            <a:ext cx="762000" cy="1714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0"/>
          <p:cNvCxnSpPr>
            <a:stCxn id="8" idx="4"/>
            <a:endCxn id="17" idx="0"/>
          </p:cNvCxnSpPr>
          <p:nvPr/>
        </p:nvCxnSpPr>
        <p:spPr>
          <a:xfrm>
            <a:off x="5915717" y="2159000"/>
            <a:ext cx="971153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1"/>
          <p:cNvCxnSpPr>
            <a:stCxn id="9" idx="4"/>
            <a:endCxn id="17" idx="0"/>
          </p:cNvCxnSpPr>
          <p:nvPr/>
        </p:nvCxnSpPr>
        <p:spPr>
          <a:xfrm>
            <a:off x="6830117" y="2159000"/>
            <a:ext cx="56753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2"/>
          <p:cNvCxnSpPr>
            <a:stCxn id="8" idx="4"/>
            <a:endCxn id="16" idx="0"/>
          </p:cNvCxnSpPr>
          <p:nvPr/>
        </p:nvCxnSpPr>
        <p:spPr>
          <a:xfrm rot="16200000" flipH="1">
            <a:off x="6430067" y="1644650"/>
            <a:ext cx="762000" cy="17907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3"/>
          <p:cNvCxnSpPr>
            <a:stCxn id="10" idx="4"/>
            <a:endCxn id="16" idx="0"/>
          </p:cNvCxnSpPr>
          <p:nvPr/>
        </p:nvCxnSpPr>
        <p:spPr>
          <a:xfrm rot="16200000" flipH="1">
            <a:off x="7306367" y="2520950"/>
            <a:ext cx="762000" cy="381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4"/>
          <p:cNvCxnSpPr>
            <a:stCxn id="9" idx="4"/>
            <a:endCxn id="15" idx="0"/>
          </p:cNvCxnSpPr>
          <p:nvPr/>
        </p:nvCxnSpPr>
        <p:spPr>
          <a:xfrm rot="16200000" flipH="1">
            <a:off x="7344467" y="1644650"/>
            <a:ext cx="762000" cy="17907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5"/>
          <p:cNvCxnSpPr>
            <a:stCxn id="10" idx="4"/>
            <a:endCxn id="15" idx="0"/>
          </p:cNvCxnSpPr>
          <p:nvPr/>
        </p:nvCxnSpPr>
        <p:spPr>
          <a:xfrm rot="16200000" flipH="1">
            <a:off x="7763567" y="2063750"/>
            <a:ext cx="762000" cy="9525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6"/>
          <p:cNvCxnSpPr>
            <a:stCxn id="11" idx="4"/>
            <a:endCxn id="12" idx="0"/>
          </p:cNvCxnSpPr>
          <p:nvPr/>
        </p:nvCxnSpPr>
        <p:spPr>
          <a:xfrm>
            <a:off x="4163117" y="3302000"/>
            <a:ext cx="64770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7"/>
          <p:cNvCxnSpPr>
            <a:stCxn id="14" idx="4"/>
            <a:endCxn id="12" idx="0"/>
          </p:cNvCxnSpPr>
          <p:nvPr/>
        </p:nvCxnSpPr>
        <p:spPr>
          <a:xfrm flipH="1">
            <a:off x="4810817" y="3302000"/>
            <a:ext cx="266303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8"/>
          <p:cNvCxnSpPr>
            <a:stCxn id="17" idx="4"/>
            <a:endCxn id="12" idx="0"/>
          </p:cNvCxnSpPr>
          <p:nvPr/>
        </p:nvCxnSpPr>
        <p:spPr>
          <a:xfrm flipH="1">
            <a:off x="4810817" y="3302000"/>
            <a:ext cx="2076053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9"/>
          <p:cNvCxnSpPr>
            <a:stCxn id="11" idx="4"/>
            <a:endCxn id="21" idx="0"/>
          </p:cNvCxnSpPr>
          <p:nvPr/>
        </p:nvCxnSpPr>
        <p:spPr>
          <a:xfrm>
            <a:off x="4163117" y="3302000"/>
            <a:ext cx="1790700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0"/>
          <p:cNvCxnSpPr>
            <a:stCxn id="16" idx="4"/>
            <a:endCxn id="21" idx="0"/>
          </p:cNvCxnSpPr>
          <p:nvPr/>
        </p:nvCxnSpPr>
        <p:spPr>
          <a:xfrm rot="5400000">
            <a:off x="6487217" y="2768600"/>
            <a:ext cx="685800" cy="17526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1"/>
          <p:cNvCxnSpPr>
            <a:stCxn id="18" idx="4"/>
            <a:endCxn id="21" idx="0"/>
          </p:cNvCxnSpPr>
          <p:nvPr/>
        </p:nvCxnSpPr>
        <p:spPr>
          <a:xfrm rot="5400000">
            <a:off x="5610917" y="3644900"/>
            <a:ext cx="685800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2"/>
          <p:cNvCxnSpPr>
            <a:stCxn id="14" idx="4"/>
            <a:endCxn id="20" idx="0"/>
          </p:cNvCxnSpPr>
          <p:nvPr/>
        </p:nvCxnSpPr>
        <p:spPr>
          <a:xfrm>
            <a:off x="5077120" y="3302000"/>
            <a:ext cx="1943497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3"/>
          <p:cNvCxnSpPr>
            <a:stCxn id="15" idx="4"/>
            <a:endCxn id="20" idx="0"/>
          </p:cNvCxnSpPr>
          <p:nvPr/>
        </p:nvCxnSpPr>
        <p:spPr>
          <a:xfrm rot="5400000">
            <a:off x="7477817" y="2844800"/>
            <a:ext cx="685800" cy="1600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4"/>
          <p:cNvCxnSpPr>
            <a:stCxn id="18" idx="4"/>
            <a:endCxn id="20" idx="0"/>
          </p:cNvCxnSpPr>
          <p:nvPr/>
        </p:nvCxnSpPr>
        <p:spPr>
          <a:xfrm rot="16200000" flipH="1">
            <a:off x="6144317" y="3111500"/>
            <a:ext cx="685800" cy="1066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5"/>
          <p:cNvCxnSpPr>
            <a:stCxn id="15" idx="4"/>
            <a:endCxn id="19" idx="0"/>
          </p:cNvCxnSpPr>
          <p:nvPr/>
        </p:nvCxnSpPr>
        <p:spPr>
          <a:xfrm rot="5400000">
            <a:off x="8011217" y="3378200"/>
            <a:ext cx="685800" cy="533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6"/>
          <p:cNvCxnSpPr>
            <a:stCxn id="16" idx="4"/>
            <a:endCxn id="19" idx="0"/>
          </p:cNvCxnSpPr>
          <p:nvPr/>
        </p:nvCxnSpPr>
        <p:spPr>
          <a:xfrm rot="16200000" flipH="1">
            <a:off x="7554017" y="3454400"/>
            <a:ext cx="685800" cy="381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7"/>
          <p:cNvCxnSpPr>
            <a:stCxn id="17" idx="4"/>
            <a:endCxn id="19" idx="0"/>
          </p:cNvCxnSpPr>
          <p:nvPr/>
        </p:nvCxnSpPr>
        <p:spPr>
          <a:xfrm>
            <a:off x="6886870" y="3302000"/>
            <a:ext cx="1200547" cy="685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8"/>
          <p:cNvCxnSpPr>
            <a:stCxn id="12" idx="4"/>
            <a:endCxn id="13" idx="0"/>
          </p:cNvCxnSpPr>
          <p:nvPr/>
        </p:nvCxnSpPr>
        <p:spPr>
          <a:xfrm rot="16200000" flipH="1">
            <a:off x="5229917" y="3949700"/>
            <a:ext cx="762000" cy="1600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49"/>
          <p:cNvCxnSpPr>
            <a:stCxn id="19" idx="4"/>
            <a:endCxn id="13" idx="0"/>
          </p:cNvCxnSpPr>
          <p:nvPr/>
        </p:nvCxnSpPr>
        <p:spPr>
          <a:xfrm rot="5400000">
            <a:off x="6868217" y="3911600"/>
            <a:ext cx="762000" cy="1676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0"/>
          <p:cNvCxnSpPr>
            <a:stCxn id="21" idx="4"/>
            <a:endCxn id="13" idx="0"/>
          </p:cNvCxnSpPr>
          <p:nvPr/>
        </p:nvCxnSpPr>
        <p:spPr>
          <a:xfrm rot="16200000" flipH="1">
            <a:off x="5801417" y="4521200"/>
            <a:ext cx="762000" cy="457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1"/>
          <p:cNvCxnSpPr>
            <a:stCxn id="20" idx="4"/>
            <a:endCxn id="13" idx="0"/>
          </p:cNvCxnSpPr>
          <p:nvPr/>
        </p:nvCxnSpPr>
        <p:spPr>
          <a:xfrm rot="5400000">
            <a:off x="6334817" y="4445000"/>
            <a:ext cx="762000" cy="6096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 descr="未命名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0767" y="5514557"/>
            <a:ext cx="590550" cy="581025"/>
          </a:xfrm>
          <a:prstGeom prst="rect">
            <a:avLst/>
          </a:prstGeom>
        </p:spPr>
      </p:pic>
      <p:pic>
        <p:nvPicPr>
          <p:cNvPr id="55" name="Picture 7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35" y="4936559"/>
            <a:ext cx="1295400" cy="1474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文本框 5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086" y="765381"/>
            <a:ext cx="3667479" cy="5686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生成频繁项集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主要步骤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首先会生成所有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单个物品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的项集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列表；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扫描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交易记录来查看哪些项集满足最小支持度要求，那些不满足最小支持度的集合会被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去掉；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剩下的集合进行组合以生成包含两个元素的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项集；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接下来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重新扫描交易记录，去掉不满足最小支持度的项集，重复进行直到所有项集都被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去掉。</a:t>
            </a:r>
            <a:endParaRPr lang="zh-CN" altLang="en-US" sz="2400" b="1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3B33-72F9-4598-98E5-23B96D5537FF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94" y="765472"/>
            <a:ext cx="8260205" cy="549618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779104" y="3513562"/>
            <a:ext cx="29419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BF16A-796B-497B-9855-853B5B18B638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855663"/>
            <a:ext cx="8229600" cy="4411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apriori_gen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supmin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 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1383289"/>
            <a:ext cx="8249153" cy="4611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600" b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Apriori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33596" y="4214191"/>
            <a:ext cx="3192947" cy="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1DF7-7A27-4505-BA01-40FEE794618A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60717"/>
            <a:ext cx="8243254" cy="278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892609"/>
            <a:ext cx="8229600" cy="4411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has_infrequent_subset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(c, L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k-1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0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16DC-AB9A-44A8-837D-7112FB8BDA7F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FFF48-E6B6-4D09-A083-0394F0202530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24873" y="927328"/>
            <a:ext cx="8340435" cy="43041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4000">
              <a:spcBef>
                <a:spcPts val="12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概述</a:t>
            </a:r>
            <a:endParaRPr lang="en-US" altLang="zh-CN" sz="32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04000">
              <a:spcBef>
                <a:spcPts val="12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交易集</a:t>
            </a:r>
            <a:endParaRPr lang="en-US" altLang="zh-CN" sz="32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04000">
              <a:spcBef>
                <a:spcPts val="12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频繁集</a:t>
            </a:r>
            <a:endParaRPr lang="en-US" altLang="zh-CN" sz="32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04000">
              <a:spcBef>
                <a:spcPts val="12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4.4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关联规则</a:t>
            </a:r>
            <a:endParaRPr lang="en-US" altLang="zh-CN" sz="32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04000">
              <a:spcBef>
                <a:spcPts val="12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200" b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Apriori</a:t>
            </a:r>
            <a:r>
              <a:rPr lang="zh-CN" altLang="en-US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en-US" altLang="zh-CN" sz="32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04000">
              <a:spcBef>
                <a:spcPts val="1200"/>
              </a:spcBef>
            </a:pPr>
            <a:r>
              <a:rPr lang="en-US" altLang="zh-CN" sz="32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FP-growth</a:t>
            </a:r>
            <a:endParaRPr lang="en-AU" altLang="zh-CN" sz="3200" b="1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主要介绍内容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92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24"/>
          <a:stretch/>
        </p:blipFill>
        <p:spPr>
          <a:xfrm>
            <a:off x="6210847" y="1740998"/>
            <a:ext cx="2933153" cy="3307367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12" r="75149" b="60854"/>
          <a:stretch/>
        </p:blipFill>
        <p:spPr bwMode="auto">
          <a:xfrm>
            <a:off x="669914" y="220314"/>
            <a:ext cx="2110069" cy="186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816" r="42725" b="60853"/>
          <a:stretch/>
        </p:blipFill>
        <p:spPr bwMode="auto">
          <a:xfrm>
            <a:off x="2779983" y="150741"/>
            <a:ext cx="2756112" cy="200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58" r="11588" b="64147"/>
          <a:stretch/>
        </p:blipFill>
        <p:spPr bwMode="auto">
          <a:xfrm>
            <a:off x="5536095" y="69574"/>
            <a:ext cx="2653749" cy="183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组合 18"/>
          <p:cNvGrpSpPr/>
          <p:nvPr/>
        </p:nvGrpSpPr>
        <p:grpSpPr>
          <a:xfrm>
            <a:off x="2795380" y="2281503"/>
            <a:ext cx="3915372" cy="2812024"/>
            <a:chOff x="2686050" y="3085000"/>
            <a:chExt cx="3915372" cy="281202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02"/>
            <a:stretch/>
          </p:blipFill>
          <p:spPr>
            <a:xfrm>
              <a:off x="2686050" y="3085000"/>
              <a:ext cx="2740715" cy="281202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28" t="12570" b="57740"/>
            <a:stretch/>
          </p:blipFill>
          <p:spPr>
            <a:xfrm>
              <a:off x="5356701" y="3615401"/>
              <a:ext cx="1244721" cy="834887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188844" y="2198239"/>
            <a:ext cx="3125367" cy="2392887"/>
            <a:chOff x="79514" y="3001736"/>
            <a:chExt cx="3125367" cy="239288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7"/>
            <a:stretch/>
          </p:blipFill>
          <p:spPr>
            <a:xfrm>
              <a:off x="79514" y="3001736"/>
              <a:ext cx="2711664" cy="2392887"/>
            </a:xfrm>
            <a:prstGeom prst="rect">
              <a:avLst/>
            </a:prstGeom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81" t="60077" r="65083" b="36434"/>
            <a:stretch/>
          </p:blipFill>
          <p:spPr bwMode="auto">
            <a:xfrm>
              <a:off x="2717864" y="4148484"/>
              <a:ext cx="487017" cy="178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426" t="83139"/>
          <a:stretch/>
        </p:blipFill>
        <p:spPr bwMode="auto">
          <a:xfrm>
            <a:off x="2353096" y="5083478"/>
            <a:ext cx="6162254" cy="8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组合 20"/>
          <p:cNvGrpSpPr/>
          <p:nvPr/>
        </p:nvGrpSpPr>
        <p:grpSpPr>
          <a:xfrm>
            <a:off x="163956" y="4227904"/>
            <a:ext cx="2157606" cy="1734044"/>
            <a:chOff x="50463" y="4671787"/>
            <a:chExt cx="2157606" cy="173404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657" t="82871" r="73741"/>
            <a:stretch/>
          </p:blipFill>
          <p:spPr bwMode="auto">
            <a:xfrm>
              <a:off x="628650" y="5527361"/>
              <a:ext cx="1579419" cy="878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89" t="62597" r="92473" b="12015"/>
            <a:stretch/>
          </p:blipFill>
          <p:spPr bwMode="auto">
            <a:xfrm>
              <a:off x="50463" y="4671787"/>
              <a:ext cx="546653" cy="1302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2" name="文本框 21"/>
          <p:cNvSpPr txBox="1"/>
          <p:nvPr/>
        </p:nvSpPr>
        <p:spPr>
          <a:xfrm>
            <a:off x="944217" y="6088884"/>
            <a:ext cx="7384774" cy="461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连接时只能将只差最后一个项目不同的项集进行连接。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83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190EF-FE72-4903-9079-375B0BEEA981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FFF48-E6B6-4D09-A083-0394F0202530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349732"/>
              </p:ext>
            </p:extLst>
          </p:nvPr>
        </p:nvGraphicFramePr>
        <p:xfrm>
          <a:off x="1991551" y="1479232"/>
          <a:ext cx="518077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492">
                  <a:extLst>
                    <a:ext uri="{9D8B030D-6E8A-4147-A177-3AD203B41FA5}">
                      <a16:colId xmlns:a16="http://schemas.microsoft.com/office/drawing/2014/main" val="1727085960"/>
                    </a:ext>
                  </a:extLst>
                </a:gridCol>
                <a:gridCol w="3380279">
                  <a:extLst>
                    <a:ext uri="{9D8B030D-6E8A-4147-A177-3AD203B41FA5}">
                      <a16:colId xmlns:a16="http://schemas.microsoft.com/office/drawing/2014/main" val="33855608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交易</a:t>
                      </a: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TID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顾客购买商品</a:t>
                      </a: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Items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8989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</a:t>
                      </a:r>
                      <a:r>
                        <a:rPr lang="en-US" altLang="zh-CN" sz="2400" b="1" baseline="-25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</a:t>
                      </a:r>
                      <a:endParaRPr lang="zh-CN" altLang="en-US" sz="2400" b="1" baseline="-25000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A, B, C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7548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</a:t>
                      </a:r>
                      <a:r>
                        <a:rPr lang="en-US" altLang="zh-CN" sz="2400" b="1" baseline="-25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  <a:endParaRPr lang="zh-CN" altLang="en-US" sz="2400" b="1" baseline="-250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A, C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4267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</a:t>
                      </a:r>
                      <a:r>
                        <a:rPr lang="en-US" altLang="zh-CN" sz="2400" b="1" baseline="-25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3</a:t>
                      </a:r>
                      <a:endParaRPr lang="zh-CN" altLang="en-US" sz="2400" b="1" baseline="-250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A, D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6824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</a:t>
                      </a:r>
                      <a:r>
                        <a:rPr lang="en-US" altLang="zh-CN" sz="2400" b="1" baseline="-25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4</a:t>
                      </a:r>
                      <a:endParaRPr lang="zh-CN" altLang="en-US" sz="2400" b="1" baseline="-250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B, E, F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7319336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37320" y="721061"/>
            <a:ext cx="8289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设定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=50%, 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conf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=50%,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Apriori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算法完成下表所示的数据集关联规则挖掘。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808940"/>
              </p:ext>
            </p:extLst>
          </p:nvPr>
        </p:nvGraphicFramePr>
        <p:xfrm>
          <a:off x="3941421" y="3828345"/>
          <a:ext cx="4821308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5327">
                  <a:extLst>
                    <a:ext uri="{9D8B030D-6E8A-4147-A177-3AD203B41FA5}">
                      <a16:colId xmlns:a16="http://schemas.microsoft.com/office/drawing/2014/main" val="3350949216"/>
                    </a:ext>
                  </a:extLst>
                </a:gridCol>
                <a:gridCol w="1205327">
                  <a:extLst>
                    <a:ext uri="{9D8B030D-6E8A-4147-A177-3AD203B41FA5}">
                      <a16:colId xmlns:a16="http://schemas.microsoft.com/office/drawing/2014/main" val="2517157521"/>
                    </a:ext>
                  </a:extLst>
                </a:gridCol>
                <a:gridCol w="1205327">
                  <a:extLst>
                    <a:ext uri="{9D8B030D-6E8A-4147-A177-3AD203B41FA5}">
                      <a16:colId xmlns:a16="http://schemas.microsoft.com/office/drawing/2014/main" val="3777892065"/>
                    </a:ext>
                  </a:extLst>
                </a:gridCol>
                <a:gridCol w="1205327">
                  <a:extLst>
                    <a:ext uri="{9D8B030D-6E8A-4147-A177-3AD203B41FA5}">
                      <a16:colId xmlns:a16="http://schemas.microsoft.com/office/drawing/2014/main" val="2377078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楷体" pitchFamily="49" charset="-122"/>
                          <a:ea typeface="楷体" pitchFamily="49" charset="-122"/>
                        </a:rPr>
                        <a:t>项集</a:t>
                      </a:r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C</a:t>
                      </a:r>
                      <a:r>
                        <a:rPr lang="en-US" altLang="zh-CN" sz="1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1</a:t>
                      </a:r>
                      <a:endParaRPr lang="zh-CN" altLang="en-US" sz="1800" b="1" baseline="-250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楷体" pitchFamily="49" charset="-122"/>
                          <a:ea typeface="楷体" pitchFamily="49" charset="-122"/>
                        </a:rPr>
                        <a:t>支持度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latin typeface="楷体" pitchFamily="49" charset="-122"/>
                          <a:ea typeface="楷体" pitchFamily="49" charset="-122"/>
                        </a:rPr>
                        <a:t>项集</a:t>
                      </a:r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L</a:t>
                      </a:r>
                      <a:r>
                        <a:rPr lang="en-US" altLang="zh-CN" sz="1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1</a:t>
                      </a:r>
                      <a:endParaRPr lang="zh-CN" altLang="en-US" sz="1800" b="1" baseline="-250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楷体" pitchFamily="49" charset="-122"/>
                          <a:ea typeface="楷体" pitchFamily="49" charset="-122"/>
                        </a:rPr>
                        <a:t>支持度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3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3/4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3/4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5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1/2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1/2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27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18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1/2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1/2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2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800" b="1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1/4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1/4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51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1800" b="1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1/4</a:t>
                      </a:r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78383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325211" y="4143176"/>
            <a:ext cx="34364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ea"/>
              <a:buAutoNum type="circleNumDbPlain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先由交易表的所有项目直接产生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候选集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，计算其支持度。去除支持度小于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</a:t>
            </a:r>
            <a:r>
              <a:rPr lang="en-US" altLang="zh-CN" sz="24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的项集，形成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频繁集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12" name="文本框 6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600" b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Apriori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6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95F7-4FFC-486A-9D1F-D927430B4BBF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06870" y="789569"/>
            <a:ext cx="8423244" cy="1379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  <a:buFont typeface="+mj-ea"/>
              <a:buAutoNum type="circleNumDbPlain" startAt="2"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为发现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频繁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，首先利用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中的各项目组合连接，来产生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候选集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然后扫描记录集，以获得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中各项集的支持度。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去除支持度小于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</a:t>
            </a:r>
            <a:r>
              <a:rPr lang="en-US" altLang="zh-CN" sz="24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的项集，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形成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频繁集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19700"/>
              </p:ext>
            </p:extLst>
          </p:nvPr>
        </p:nvGraphicFramePr>
        <p:xfrm>
          <a:off x="2387044" y="2782682"/>
          <a:ext cx="482130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5327">
                  <a:extLst>
                    <a:ext uri="{9D8B030D-6E8A-4147-A177-3AD203B41FA5}">
                      <a16:colId xmlns:a16="http://schemas.microsoft.com/office/drawing/2014/main" val="3350949216"/>
                    </a:ext>
                  </a:extLst>
                </a:gridCol>
                <a:gridCol w="1205327">
                  <a:extLst>
                    <a:ext uri="{9D8B030D-6E8A-4147-A177-3AD203B41FA5}">
                      <a16:colId xmlns:a16="http://schemas.microsoft.com/office/drawing/2014/main" val="2517157521"/>
                    </a:ext>
                  </a:extLst>
                </a:gridCol>
                <a:gridCol w="1205327">
                  <a:extLst>
                    <a:ext uri="{9D8B030D-6E8A-4147-A177-3AD203B41FA5}">
                      <a16:colId xmlns:a16="http://schemas.microsoft.com/office/drawing/2014/main" val="3777892065"/>
                    </a:ext>
                  </a:extLst>
                </a:gridCol>
                <a:gridCol w="1205327">
                  <a:extLst>
                    <a:ext uri="{9D8B030D-6E8A-4147-A177-3AD203B41FA5}">
                      <a16:colId xmlns:a16="http://schemas.microsoft.com/office/drawing/2014/main" val="2377078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项集</a:t>
                      </a:r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C</a:t>
                      </a:r>
                      <a:r>
                        <a:rPr lang="en-US" altLang="zh-CN" sz="2400" b="1" baseline="-25000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  <a:endParaRPr lang="zh-CN" altLang="en-US" sz="2400" b="1" baseline="-25000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支持度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项集</a:t>
                      </a:r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L</a:t>
                      </a:r>
                      <a:r>
                        <a:rPr lang="en-US" altLang="zh-CN" sz="2400" b="1" baseline="-25000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</a:t>
                      </a:r>
                      <a:endParaRPr lang="zh-CN" altLang="en-US" sz="2400" b="1" baseline="-250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支持度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3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AB</a:t>
                      </a:r>
                      <a:endParaRPr lang="zh-CN" altLang="en-US" sz="2400" b="1" dirty="0" smtClean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1/4</a:t>
                      </a:r>
                      <a:endParaRPr lang="zh-CN" altLang="en-US" sz="2400" b="1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5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AC</a:t>
                      </a:r>
                      <a:endParaRPr lang="zh-CN" altLang="en-US" sz="2400" b="1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2/4</a:t>
                      </a:r>
                      <a:endParaRPr lang="zh-CN" altLang="en-US" sz="2400" b="1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AC</a:t>
                      </a:r>
                      <a:endParaRPr lang="zh-CN" altLang="en-US" sz="2400" b="1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2/4</a:t>
                      </a:r>
                      <a:endParaRPr lang="zh-CN" altLang="en-US" sz="2400" b="1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27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BC</a:t>
                      </a:r>
                      <a:endParaRPr lang="zh-CN" altLang="en-US" sz="2400" b="1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1/4</a:t>
                      </a:r>
                      <a:endParaRPr lang="zh-CN" altLang="en-US" sz="2400" b="1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20301"/>
                  </a:ext>
                </a:extLst>
              </a:tr>
            </a:tbl>
          </a:graphicData>
        </a:graphic>
      </p:graphicFrame>
      <p:sp>
        <p:nvSpPr>
          <p:cNvPr id="12" name="文本框 6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4.5 </a:t>
            </a:r>
            <a:r>
              <a:rPr lang="en-US" altLang="zh-CN" sz="3600" b="1" dirty="0" err="1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Apriori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1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4709-502D-4A07-9ADC-38121BF772F4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503" y="759552"/>
            <a:ext cx="8358809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00"/>
              </a:lnSpc>
              <a:spcBef>
                <a:spcPts val="1200"/>
              </a:spcBef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FP-growth(Frequent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Pattern Tree,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频繁模式树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，是</a:t>
            </a:r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韩家炜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老师提出的挖掘频繁项集的方法，是将数据集存储在一个特定的称作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树的结构之后发现频繁项集或频繁项对，即常在一块出现的元素项的集合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800"/>
              </a:lnSpc>
              <a:spcBef>
                <a:spcPts val="120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FP-growth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算法比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Apriori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算法效率更高，在整个算法执行过程中，只需遍历数据集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次，就能够完成频繁模式发现，其发现频繁项集的基本过程如下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8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）构建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树；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8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）从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树中挖掘频繁项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集。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44BC-03C5-4DE4-B333-22C414D41752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504" y="799096"/>
            <a:ext cx="8328992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200"/>
              </a:lnSpc>
              <a:spcBef>
                <a:spcPts val="18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FP-growth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的一般流程如下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ts val="1200"/>
              </a:spcBef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：先扫描一遍数据集，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候选集，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定义最小支持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度删除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那些小于最小支持度的项目，得到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频繁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集；然后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将原始数据集中的条目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频繁集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降序进行排列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ts val="1800"/>
              </a:spcBef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：第二次扫描，创建项头表（从上往下降序），以及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ts val="1800"/>
              </a:spcBef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：对于每个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项目找到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</a:t>
            </a:r>
            <a:r>
              <a:rPr lang="zh-CN" altLang="en-US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条件模式</a:t>
            </a:r>
            <a:r>
              <a:rPr lang="zh-CN" altLang="en-US" sz="24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</a:t>
            </a:r>
            <a:r>
              <a:rPr lang="en-US" altLang="zh-CN" sz="2400" b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(CPB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conditional 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patten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base)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，递归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调用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树结构，删除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小于最小支持度的项。如果最终呈现单一路径的树结构，则直接列举所有组合；非单一路径的则继续调用树结构，直到形成单一路径即可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FB31-BE38-4B41-A8F9-1CF38101CAA1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699974"/>
              </p:ext>
            </p:extLst>
          </p:nvPr>
        </p:nvGraphicFramePr>
        <p:xfrm>
          <a:off x="340412" y="1281928"/>
          <a:ext cx="8497959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978">
                  <a:extLst>
                    <a:ext uri="{9D8B030D-6E8A-4147-A177-3AD203B41FA5}">
                      <a16:colId xmlns:a16="http://schemas.microsoft.com/office/drawing/2014/main" val="1314893587"/>
                    </a:ext>
                  </a:extLst>
                </a:gridCol>
                <a:gridCol w="2933819">
                  <a:extLst>
                    <a:ext uri="{9D8B030D-6E8A-4147-A177-3AD203B41FA5}">
                      <a16:colId xmlns:a16="http://schemas.microsoft.com/office/drawing/2014/main" val="3591940379"/>
                    </a:ext>
                  </a:extLst>
                </a:gridCol>
                <a:gridCol w="1405146">
                  <a:extLst>
                    <a:ext uri="{9D8B030D-6E8A-4147-A177-3AD203B41FA5}">
                      <a16:colId xmlns:a16="http://schemas.microsoft.com/office/drawing/2014/main" val="670683854"/>
                    </a:ext>
                  </a:extLst>
                </a:gridCol>
                <a:gridCol w="2773016">
                  <a:extLst>
                    <a:ext uri="{9D8B030D-6E8A-4147-A177-3AD203B41FA5}">
                      <a16:colId xmlns:a16="http://schemas.microsoft.com/office/drawing/2014/main" val="2490287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交易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TID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顾客购买商品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交易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TID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顾客购买商品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02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bread, cream, milk,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8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bread, cream, milk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beer, milk, tea,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09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cake, milk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22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bread, cream, milk,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45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bread, cake, milk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bread, milk,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46074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02531" y="826138"/>
            <a:ext cx="837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超市交易数据集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0412" y="4182865"/>
            <a:ext cx="84358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第一步：构建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</a:t>
            </a:r>
            <a:b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扫描数据集，对每个物品进行计数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102048"/>
              </p:ext>
            </p:extLst>
          </p:nvPr>
        </p:nvGraphicFramePr>
        <p:xfrm>
          <a:off x="1756741" y="5077700"/>
          <a:ext cx="624425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1034901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92707392"/>
                    </a:ext>
                  </a:extLst>
                </a:gridCol>
                <a:gridCol w="985421">
                  <a:extLst>
                    <a:ext uri="{9D8B030D-6E8A-4147-A177-3AD203B41FA5}">
                      <a16:colId xmlns:a16="http://schemas.microsoft.com/office/drawing/2014/main" val="2016135300"/>
                    </a:ext>
                  </a:extLst>
                </a:gridCol>
                <a:gridCol w="756293">
                  <a:extLst>
                    <a:ext uri="{9D8B030D-6E8A-4147-A177-3AD203B41FA5}">
                      <a16:colId xmlns:a16="http://schemas.microsoft.com/office/drawing/2014/main" val="3443212999"/>
                    </a:ext>
                  </a:extLst>
                </a:gridCol>
                <a:gridCol w="992994">
                  <a:extLst>
                    <a:ext uri="{9D8B030D-6E8A-4147-A177-3AD203B41FA5}">
                      <a16:colId xmlns:a16="http://schemas.microsoft.com/office/drawing/2014/main" val="3878545462"/>
                    </a:ext>
                  </a:extLst>
                </a:gridCol>
                <a:gridCol w="853437">
                  <a:extLst>
                    <a:ext uri="{9D8B030D-6E8A-4147-A177-3AD203B41FA5}">
                      <a16:colId xmlns:a16="http://schemas.microsoft.com/office/drawing/2014/main" val="36132137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85338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i="0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2400" b="1" i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</a:t>
                      </a:r>
                      <a:endParaRPr lang="zh-CN" altLang="en-US" sz="2400" b="1" i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tea</a:t>
                      </a:r>
                      <a:endParaRPr lang="zh-CN" altLang="en-US" sz="2400" b="1" i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cream</a:t>
                      </a:r>
                      <a:endParaRPr lang="zh-CN" altLang="en-US" sz="2400" b="1" i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cake</a:t>
                      </a:r>
                      <a:endParaRPr lang="zh-CN" altLang="en-US" sz="2400" b="1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beer</a:t>
                      </a:r>
                      <a:endParaRPr lang="zh-CN" altLang="en-US" sz="2400" b="1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861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i="0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b="1" i="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802573"/>
                  </a:ext>
                </a:extLst>
              </a:tr>
            </a:tbl>
          </a:graphicData>
        </a:graphic>
      </p:graphicFrame>
      <p:sp>
        <p:nvSpPr>
          <p:cNvPr id="10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EA-6BC4-4FA9-A2C5-8F141679D84B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3898" y="807646"/>
            <a:ext cx="84358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最小支持度（即物品最少出现的次数）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</a:p>
          <a:p>
            <a:pPr algn="just"/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按降序重新排列物品集（如果出现计数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小于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物品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则删除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05723"/>
              </p:ext>
            </p:extLst>
          </p:nvPr>
        </p:nvGraphicFramePr>
        <p:xfrm>
          <a:off x="1553817" y="1695246"/>
          <a:ext cx="6096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5575402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20148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40844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9877682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74294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i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milk</a:t>
                      </a:r>
                      <a:endParaRPr lang="zh-CN" altLang="en-US" sz="2400" b="1" i="1" baseline="-250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bread</a:t>
                      </a:r>
                      <a:endParaRPr lang="zh-CN" altLang="en-US" sz="2400" b="1" i="1" baseline="-250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tea</a:t>
                      </a:r>
                      <a:endParaRPr lang="zh-CN" altLang="en-US" sz="2400" b="1" i="1" baseline="-250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cream</a:t>
                      </a:r>
                      <a:endParaRPr lang="zh-CN" altLang="en-US" sz="2400" b="1" i="1" baseline="-250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3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i="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8</a:t>
                      </a:r>
                      <a:endParaRPr lang="zh-CN" altLang="en-US" sz="2400" b="1" i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endParaRPr lang="zh-CN" altLang="en-US" sz="2400" b="1" i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7</a:t>
                      </a:r>
                      <a:endParaRPr lang="zh-CN" altLang="en-US" sz="2400" b="1" i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sz="2400" b="1" i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53582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00050" y="3080903"/>
            <a:ext cx="8419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根据项目（物品）出现的次数重新调整物品清单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90378"/>
              </p:ext>
            </p:extLst>
          </p:nvPr>
        </p:nvGraphicFramePr>
        <p:xfrm>
          <a:off x="400050" y="3555945"/>
          <a:ext cx="8497959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978">
                  <a:extLst>
                    <a:ext uri="{9D8B030D-6E8A-4147-A177-3AD203B41FA5}">
                      <a16:colId xmlns:a16="http://schemas.microsoft.com/office/drawing/2014/main" val="1314893587"/>
                    </a:ext>
                  </a:extLst>
                </a:gridCol>
                <a:gridCol w="2933819">
                  <a:extLst>
                    <a:ext uri="{9D8B030D-6E8A-4147-A177-3AD203B41FA5}">
                      <a16:colId xmlns:a16="http://schemas.microsoft.com/office/drawing/2014/main" val="3591940379"/>
                    </a:ext>
                  </a:extLst>
                </a:gridCol>
                <a:gridCol w="1405146">
                  <a:extLst>
                    <a:ext uri="{9D8B030D-6E8A-4147-A177-3AD203B41FA5}">
                      <a16:colId xmlns:a16="http://schemas.microsoft.com/office/drawing/2014/main" val="670683854"/>
                    </a:ext>
                  </a:extLst>
                </a:gridCol>
                <a:gridCol w="2773016">
                  <a:extLst>
                    <a:ext uri="{9D8B030D-6E8A-4147-A177-3AD203B41FA5}">
                      <a16:colId xmlns:a16="http://schemas.microsoft.com/office/drawing/2014/main" val="2490287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交易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TID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顾客购买商品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Items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交易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TID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顾客购买商品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Times New Roman" panose="02020603050405020304" pitchFamily="18" charset="0"/>
                        </a:rPr>
                        <a:t>Items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02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milk, bread, tea, cream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8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milk, bread, cream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milk, tea,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09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22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milk, bread, tea, cream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45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Milk, bread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2000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b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milk, bread, tea</a:t>
                      </a:r>
                      <a:endParaRPr lang="zh-CN" altLang="en-US" sz="2000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460743"/>
                  </a:ext>
                </a:extLst>
              </a:tr>
            </a:tbl>
          </a:graphicData>
        </a:graphic>
      </p:graphicFrame>
      <p:sp>
        <p:nvSpPr>
          <p:cNvPr id="10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35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CE77A-C449-4716-A70A-12C9F7F3726E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62778" y="730385"/>
            <a:ext cx="8418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FP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树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创建一个标记为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null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的跟结点。开始对交易集的第二遍扫描。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第一条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清单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bread, tea, 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cream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。为了方便对树遍历，建立一个频繁项头表。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64222"/>
              </p:ext>
            </p:extLst>
          </p:nvPr>
        </p:nvGraphicFramePr>
        <p:xfrm>
          <a:off x="490518" y="2206155"/>
          <a:ext cx="1928192" cy="361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92">
                  <a:extLst>
                    <a:ext uri="{9D8B030D-6E8A-4147-A177-3AD203B41FA5}">
                      <a16:colId xmlns:a16="http://schemas.microsoft.com/office/drawing/2014/main" val="286350062"/>
                    </a:ext>
                  </a:extLst>
                </a:gridCol>
              </a:tblGrid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Iterm_name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50122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04237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38784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tea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483591"/>
                  </a:ext>
                </a:extLst>
              </a:tr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cream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297729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977435" y="3023511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80750" y="3802074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84065" y="450112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87380" y="523993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>
            <a:stCxn id="13" idx="2"/>
            <a:endCxn id="14" idx="0"/>
          </p:cNvCxnSpPr>
          <p:nvPr/>
        </p:nvCxnSpPr>
        <p:spPr>
          <a:xfrm>
            <a:off x="5337435" y="3491511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330580" y="427007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323954" y="497906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977435" y="2293491"/>
            <a:ext cx="720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root</a:t>
            </a: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331795" y="2720704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1808922" y="325009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808922" y="4010271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1808922" y="473015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1808922" y="5473935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7356-FF75-4638-A078-5503D8930B34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231031"/>
              </p:ext>
            </p:extLst>
          </p:nvPr>
        </p:nvGraphicFramePr>
        <p:xfrm>
          <a:off x="490518" y="2206155"/>
          <a:ext cx="1928192" cy="361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92">
                  <a:extLst>
                    <a:ext uri="{9D8B030D-6E8A-4147-A177-3AD203B41FA5}">
                      <a16:colId xmlns:a16="http://schemas.microsoft.com/office/drawing/2014/main" val="286350062"/>
                    </a:ext>
                  </a:extLst>
                </a:gridCol>
              </a:tblGrid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Iterm_name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50122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04237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38784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tea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483591"/>
                  </a:ext>
                </a:extLst>
              </a:tr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cream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297729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407503" y="805606"/>
            <a:ext cx="83289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第二条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清单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bread, 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cream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)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相同的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bread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进行累加；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新结点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cream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:1)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被创建并且被作为结点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bread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:2)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的子结点。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77435" y="3023511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980750" y="3802074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84065" y="450112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987380" y="523993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>
            <a:stCxn id="28" idx="2"/>
            <a:endCxn id="29" idx="0"/>
          </p:cNvCxnSpPr>
          <p:nvPr/>
        </p:nvCxnSpPr>
        <p:spPr>
          <a:xfrm>
            <a:off x="5337435" y="3491511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330580" y="427007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333893" y="497906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680410" y="4263739"/>
            <a:ext cx="431325" cy="26388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115050" y="4487873"/>
            <a:ext cx="720000" cy="46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77435" y="2293491"/>
            <a:ext cx="720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root</a:t>
            </a: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5331795" y="2720704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533514" y="3013571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43779" y="3781908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1808922" y="325009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1808922" y="4010271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1808922" y="473015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808922" y="5473935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683721" y="4932423"/>
            <a:ext cx="470248" cy="315199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1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/>
      <p:bldP spid="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DD69-CFAC-4157-AC63-A3A387CA5429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503" y="805606"/>
            <a:ext cx="84681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第三条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清单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，出现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相同的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节点进行累加；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第四条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清单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milk, tea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出现相同的节点进行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累加；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加入第五条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清单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milk, bread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，出现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相同的节点进行累加。</a:t>
            </a:r>
          </a:p>
          <a:p>
            <a:pPr algn="just"/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26092"/>
              </p:ext>
            </p:extLst>
          </p:nvPr>
        </p:nvGraphicFramePr>
        <p:xfrm>
          <a:off x="490518" y="2206155"/>
          <a:ext cx="1928192" cy="361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92">
                  <a:extLst>
                    <a:ext uri="{9D8B030D-6E8A-4147-A177-3AD203B41FA5}">
                      <a16:colId xmlns:a16="http://schemas.microsoft.com/office/drawing/2014/main" val="286350062"/>
                    </a:ext>
                  </a:extLst>
                </a:gridCol>
              </a:tblGrid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Iterm_name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50122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04237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38784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tea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483591"/>
                  </a:ext>
                </a:extLst>
              </a:tr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cream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297729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977435" y="3023511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84065" y="3802074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84065" y="450112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87380" y="523993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>
            <a:stCxn id="11" idx="2"/>
            <a:endCxn id="12" idx="0"/>
          </p:cNvCxnSpPr>
          <p:nvPr/>
        </p:nvCxnSpPr>
        <p:spPr>
          <a:xfrm>
            <a:off x="5337435" y="3491511"/>
            <a:ext cx="6630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330580" y="427007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333893" y="497906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707434" y="4265134"/>
            <a:ext cx="445640" cy="251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115050" y="4487873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77435" y="2293491"/>
            <a:ext cx="720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root</a:t>
            </a: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331795" y="2720704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699511" y="3470451"/>
            <a:ext cx="464537" cy="369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13811" y="3803156"/>
            <a:ext cx="720000" cy="46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33514" y="3013571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839" y="3011389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96005" y="3016739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22540" y="3784409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1808922" y="325009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1808922" y="4010271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1808922" y="473015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1808922" y="5473935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5697435" y="4911485"/>
            <a:ext cx="433528" cy="328450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704065" y="4258582"/>
            <a:ext cx="470248" cy="315199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8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724ED-6963-402F-A5C9-961BDA33859B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FFF48-E6B6-4D09-A083-0394F0202530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2" descr="http://townhallmatters.files.wordpress.com/2008/11/shopping-trolle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8341" y="917014"/>
            <a:ext cx="2251773" cy="2705100"/>
          </a:xfrm>
          <a:prstGeom prst="rect">
            <a:avLst/>
          </a:prstGeom>
          <a:noFill/>
        </p:spPr>
      </p:pic>
      <p:sp>
        <p:nvSpPr>
          <p:cNvPr id="15" name="右箭头 14"/>
          <p:cNvSpPr/>
          <p:nvPr/>
        </p:nvSpPr>
        <p:spPr>
          <a:xfrm>
            <a:off x="4141500" y="2324899"/>
            <a:ext cx="1219200" cy="2286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 flipV="1">
            <a:off x="6901609" y="3154695"/>
            <a:ext cx="205603" cy="1015682"/>
          </a:xfrm>
          <a:prstGeom prst="up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82463" y="5030159"/>
            <a:ext cx="2898019" cy="636814"/>
            <a:chOff x="682463" y="5030159"/>
            <a:chExt cx="2898019" cy="636814"/>
          </a:xfrm>
          <a:solidFill>
            <a:schemeClr val="bg1"/>
          </a:solidFill>
        </p:grpSpPr>
        <p:pic>
          <p:nvPicPr>
            <p:cNvPr id="13" name="Picture 6" descr="http://tbn2.google.com/images?q=tbn:J6suHIntfTD8aM:http://blog.craftzine.com/PaperMilk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72911" y="5120821"/>
              <a:ext cx="707571" cy="533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sp>
          <p:nvSpPr>
            <p:cNvPr id="14" name="右箭头 13"/>
            <p:cNvSpPr/>
            <p:nvPr/>
          </p:nvSpPr>
          <p:spPr>
            <a:xfrm>
              <a:off x="1648180" y="5285973"/>
              <a:ext cx="1143000" cy="228600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Picture 2" descr="http://t3.gstatic.com/images?q=tbn:ANd9GcSGbju1tEGap3-QVvEO9iJOYrBDHMnX6dfsUF_3pPBRoFYhNyq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63" y="5030159"/>
              <a:ext cx="965717" cy="63681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</p:pic>
      </p:grpSp>
      <p:grpSp>
        <p:nvGrpSpPr>
          <p:cNvPr id="18" name="组合 17"/>
          <p:cNvGrpSpPr/>
          <p:nvPr/>
        </p:nvGrpSpPr>
        <p:grpSpPr>
          <a:xfrm>
            <a:off x="952483" y="1028401"/>
            <a:ext cx="2964801" cy="2743200"/>
            <a:chOff x="1066800" y="3124200"/>
            <a:chExt cx="2964801" cy="2743200"/>
          </a:xfrm>
        </p:grpSpPr>
        <p:grpSp>
          <p:nvGrpSpPr>
            <p:cNvPr id="19" name="组合 18"/>
            <p:cNvGrpSpPr/>
            <p:nvPr/>
          </p:nvGrpSpPr>
          <p:grpSpPr>
            <a:xfrm>
              <a:off x="1066800" y="3124200"/>
              <a:ext cx="2964801" cy="2743200"/>
              <a:chOff x="1066800" y="3124200"/>
              <a:chExt cx="2964801" cy="2743200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066800" y="3200400"/>
                <a:ext cx="2819400" cy="2667000"/>
                <a:chOff x="1066800" y="3200400"/>
                <a:chExt cx="2819400" cy="2667000"/>
              </a:xfrm>
            </p:grpSpPr>
            <p:pic>
              <p:nvPicPr>
                <p:cNvPr id="23" name="Picture 6" descr="http://tbn2.google.com/images?q=tbn:J6suHIntfTD8aM:http://blog.craftzine.com/PaperMilk.jpg">
                  <a:hlinkClick r:id="rId4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066800" y="3200400"/>
                  <a:ext cx="707571" cy="5334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" name="Picture 8" descr="http://tbn3.google.com/images?q=tbn:yd27SKNfMdXhHM:http://www.wackypackages2007.com/images/ANS3/not-butter.jpg">
                  <a:hlinkClick r:id="rId7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2209800" y="4343400"/>
                  <a:ext cx="707571" cy="43542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10" descr="http://tbn3.google.com/images?q=tbn:GJ2X5xKvvm4iuM:http://thevitaminm.files.wordpress.com/2009/02/beer-styles1.jpg">
                  <a:hlinkClick r:id="rId9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143000" y="4191000"/>
                  <a:ext cx="631371" cy="636814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12" descr="http://tbn0.google.com/images?q=tbn:SrPseIEb1hrwyM:http://carolynncarreno.files.wordpress.com/2009/02/09_08_58-fruit-pineapple_web.jpg">
                  <a:hlinkClick r:id="rId11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3320143" y="5132614"/>
                  <a:ext cx="489857" cy="7347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7" name="Picture 14" descr="http://tbn0.google.com/images?q=tbn:gbOIW8wY-qM-UM:http://www.pizzahutpizza.com/menu/_images/3_pizzas.jpg">
                  <a:hlinkClick r:id="rId13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209800" y="5181600"/>
                  <a:ext cx="658586" cy="653144"/>
                </a:xfrm>
                <a:prstGeom prst="rect">
                  <a:avLst/>
                </a:prstGeom>
                <a:noFill/>
              </p:spPr>
            </p:pic>
            <p:pic>
              <p:nvPicPr>
                <p:cNvPr id="28" name="Picture 2" descr="http://tbn2.google.com/images?q=tbn:EzhiAQKQJANWqM:http://jownby.files.wordpress.com/2009/03/carrot-cake01.jpg">
                  <a:hlinkClick r:id="rId15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1143000" y="5105400"/>
                  <a:ext cx="527957" cy="702129"/>
                </a:xfrm>
                <a:prstGeom prst="rect">
                  <a:avLst/>
                </a:prstGeom>
                <a:noFill/>
              </p:spPr>
            </p:pic>
            <p:pic>
              <p:nvPicPr>
                <p:cNvPr id="29" name="Picture 4" descr="http://tbn3.google.com/images?q=tbn:qeKjGe8j7wQL3M:http://www.twu.ca/life/parents/cookies-gngrsn.jpg">
                  <a:hlinkClick r:id="rId17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3211286" y="4191000"/>
                  <a:ext cx="674914" cy="674915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22" name="Picture 2" descr="http://t3.gstatic.com/images?q=tbn:ANd9GcSGbju1tEGap3-QVvEO9iJOYrBDHMnX6dfsUF_3pPBRoFYhNyqD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5884" y="3124200"/>
                <a:ext cx="965717" cy="636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3200400"/>
              <a:ext cx="908909" cy="604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30" name="Group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812306"/>
              </p:ext>
            </p:extLst>
          </p:nvPr>
        </p:nvGraphicFramePr>
        <p:xfrm>
          <a:off x="5443668" y="4158237"/>
          <a:ext cx="2953555" cy="2255472"/>
        </p:xfrm>
        <a:graphic>
          <a:graphicData uri="http://schemas.openxmlformats.org/drawingml/2006/table">
            <a:tbl>
              <a:tblPr/>
              <a:tblGrid>
                <a:gridCol w="1001694">
                  <a:extLst>
                    <a:ext uri="{9D8B030D-6E8A-4147-A177-3AD203B41FA5}">
                      <a16:colId xmlns:a16="http://schemas.microsoft.com/office/drawing/2014/main" val="3328380306"/>
                    </a:ext>
                  </a:extLst>
                </a:gridCol>
                <a:gridCol w="1951861">
                  <a:extLst>
                    <a:ext uri="{9D8B030D-6E8A-4147-A177-3AD203B41FA5}">
                      <a16:colId xmlns:a16="http://schemas.microsoft.com/office/drawing/2014/main" val="1796726321"/>
                    </a:ext>
                  </a:extLst>
                </a:gridCol>
              </a:tblGrid>
              <a:tr h="335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交易号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TID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顾 客 购 买 商 品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Items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993227"/>
                  </a:ext>
                </a:extLst>
              </a:tr>
              <a:tr h="335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T1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bread cream milk tea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767993"/>
                  </a:ext>
                </a:extLst>
              </a:tr>
              <a:tr h="335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T2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bread cream milk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339844"/>
                  </a:ext>
                </a:extLst>
              </a:tr>
              <a:tr h="335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T3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cake milk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158223"/>
                  </a:ext>
                </a:extLst>
              </a:tr>
              <a:tr h="335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T4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milk tea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343155"/>
                  </a:ext>
                </a:extLst>
              </a:tr>
              <a:tr h="335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T5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bread cake milk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393212"/>
                  </a:ext>
                </a:extLst>
              </a:tr>
            </a:tbl>
          </a:graphicData>
        </a:graphic>
      </p:graphicFrame>
      <p:sp>
        <p:nvSpPr>
          <p:cNvPr id="31" name="右箭头 30"/>
          <p:cNvSpPr/>
          <p:nvPr/>
        </p:nvSpPr>
        <p:spPr>
          <a:xfrm flipH="1">
            <a:off x="4003132" y="5324881"/>
            <a:ext cx="1137735" cy="230428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531964" y="3016201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4DC0-185F-4998-8A30-75BEBA4D0F5E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503" y="805606"/>
            <a:ext cx="84681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第六条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清单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bread, tea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第七条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清单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milk, tea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出现相同的节点进行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累加；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第八条清单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bread, 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tea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，出现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相同的节点进行累加。</a:t>
            </a:r>
          </a:p>
          <a:p>
            <a:pPr algn="just"/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973210"/>
              </p:ext>
            </p:extLst>
          </p:nvPr>
        </p:nvGraphicFramePr>
        <p:xfrm>
          <a:off x="490518" y="2206155"/>
          <a:ext cx="1928192" cy="361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92">
                  <a:extLst>
                    <a:ext uri="{9D8B030D-6E8A-4147-A177-3AD203B41FA5}">
                      <a16:colId xmlns:a16="http://schemas.microsoft.com/office/drawing/2014/main" val="286350062"/>
                    </a:ext>
                  </a:extLst>
                </a:gridCol>
              </a:tblGrid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Iterm_name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50122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04237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38784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tea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483591"/>
                  </a:ext>
                </a:extLst>
              </a:tr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cream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297729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977435" y="3023511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84065" y="3802074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b: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84065" y="450112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87380" y="523993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>
            <a:stCxn id="11" idx="2"/>
            <a:endCxn id="12" idx="0"/>
          </p:cNvCxnSpPr>
          <p:nvPr/>
        </p:nvCxnSpPr>
        <p:spPr>
          <a:xfrm>
            <a:off x="5337435" y="3491511"/>
            <a:ext cx="6630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330580" y="427007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333893" y="497906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704065" y="4253983"/>
            <a:ext cx="431658" cy="258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115050" y="4487873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77435" y="2293491"/>
            <a:ext cx="720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root</a:t>
            </a: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331795" y="2720704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679479" y="3450664"/>
            <a:ext cx="496229" cy="402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23750" y="381309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5677571" y="2683978"/>
            <a:ext cx="1484557" cy="37877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143253" y="3017597"/>
            <a:ext cx="720000" cy="46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b: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62128" y="3805560"/>
            <a:ext cx="720000" cy="46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endCxn id="30" idx="0"/>
          </p:cNvCxnSpPr>
          <p:nvPr/>
        </p:nvCxnSpPr>
        <p:spPr>
          <a:xfrm>
            <a:off x="7515498" y="3494997"/>
            <a:ext cx="6630" cy="31056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547953" y="3805560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97275" y="2999308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80182" y="3780936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1808922" y="325009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1808922" y="4010271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1808922" y="473015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1808922" y="5473935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5674434" y="4920503"/>
            <a:ext cx="470248" cy="315199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5683392" y="4225685"/>
            <a:ext cx="470248" cy="315199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5699301" y="3477866"/>
            <a:ext cx="1443952" cy="328247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6856188" y="4047095"/>
            <a:ext cx="324000" cy="28949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 animBg="1"/>
      <p:bldP spid="30" grpId="0" animBg="1"/>
      <p:bldP spid="34" grpId="0"/>
      <p:bldP spid="35" grpId="0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68A19-2E7F-451B-B78D-203FA4AAA551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503" y="805606"/>
            <a:ext cx="846814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第九条</a:t>
            </a:r>
            <a:r>
              <a:rPr lang="zh-CN" altLang="en-US" sz="2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清单</a:t>
            </a:r>
            <a:r>
              <a:rPr lang="en-US" altLang="zh-CN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3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en-US" altLang="zh-CN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milk, </a:t>
            </a:r>
            <a:r>
              <a:rPr lang="en-US" altLang="zh-CN" sz="23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bread, tea, cream</a:t>
            </a:r>
            <a:r>
              <a:rPr lang="en-US" altLang="zh-CN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，出现</a:t>
            </a:r>
            <a:r>
              <a:rPr lang="zh-CN" altLang="en-US" sz="2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相同的节点进行</a:t>
            </a:r>
            <a:r>
              <a:rPr lang="zh-CN" altLang="en-US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累加；</a:t>
            </a:r>
            <a:endParaRPr lang="en-US" altLang="zh-CN" sz="23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第十条</a:t>
            </a:r>
            <a:r>
              <a:rPr lang="zh-CN" altLang="en-US" sz="2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清单</a:t>
            </a:r>
            <a:r>
              <a:rPr lang="en-US" altLang="zh-CN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3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milk, bread, tea</a:t>
            </a:r>
            <a:r>
              <a:rPr lang="en-US" altLang="zh-CN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出现相同的节点进行</a:t>
            </a:r>
            <a:r>
              <a:rPr lang="zh-CN" altLang="en-US" sz="23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累加。</a:t>
            </a:r>
            <a:endParaRPr lang="en-US" altLang="zh-CN" sz="23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91945"/>
              </p:ext>
            </p:extLst>
          </p:nvPr>
        </p:nvGraphicFramePr>
        <p:xfrm>
          <a:off x="490518" y="2206155"/>
          <a:ext cx="1928192" cy="361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92">
                  <a:extLst>
                    <a:ext uri="{9D8B030D-6E8A-4147-A177-3AD203B41FA5}">
                      <a16:colId xmlns:a16="http://schemas.microsoft.com/office/drawing/2014/main" val="286350062"/>
                    </a:ext>
                  </a:extLst>
                </a:gridCol>
              </a:tblGrid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Iterm_name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50122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04237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38784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tea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483591"/>
                  </a:ext>
                </a:extLst>
              </a:tr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cream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297729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977435" y="3023511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84065" y="3802074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84065" y="450112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87380" y="523993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>
            <a:stCxn id="11" idx="2"/>
            <a:endCxn id="12" idx="0"/>
          </p:cNvCxnSpPr>
          <p:nvPr/>
        </p:nvCxnSpPr>
        <p:spPr>
          <a:xfrm>
            <a:off x="5337435" y="3491511"/>
            <a:ext cx="6630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330580" y="427007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333893" y="4979063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37" idx="0"/>
          </p:cNvCxnSpPr>
          <p:nvPr/>
        </p:nvCxnSpPr>
        <p:spPr>
          <a:xfrm>
            <a:off x="5704065" y="4294462"/>
            <a:ext cx="451407" cy="175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115050" y="4487873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77435" y="2293491"/>
            <a:ext cx="720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root</a:t>
            </a: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331795" y="2720704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36" idx="0"/>
          </p:cNvCxnSpPr>
          <p:nvPr/>
        </p:nvCxnSpPr>
        <p:spPr>
          <a:xfrm>
            <a:off x="5670201" y="3480257"/>
            <a:ext cx="476980" cy="3253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23750" y="381309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5689470" y="2702277"/>
            <a:ext cx="1472658" cy="32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143253" y="3017597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62128" y="3805560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endCxn id="30" idx="0"/>
          </p:cNvCxnSpPr>
          <p:nvPr/>
        </p:nvCxnSpPr>
        <p:spPr>
          <a:xfrm>
            <a:off x="7515498" y="3494997"/>
            <a:ext cx="6630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531964" y="3016201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31964" y="3795157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35279" y="4484271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38594" y="5242958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40205" y="3019334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31914" y="3805560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840205" y="4470460"/>
            <a:ext cx="63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+1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1808922" y="325009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1808922" y="4010271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1808922" y="4730154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1808922" y="5473935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5720240" y="4930163"/>
            <a:ext cx="470248" cy="315199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5711736" y="4267038"/>
            <a:ext cx="450762" cy="286917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3" idx="3"/>
          </p:cNvCxnSpPr>
          <p:nvPr/>
        </p:nvCxnSpPr>
        <p:spPr>
          <a:xfrm flipV="1">
            <a:off x="6843750" y="4046725"/>
            <a:ext cx="436166" cy="370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5697435" y="3477020"/>
            <a:ext cx="1430501" cy="350034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0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41DC-E24D-4B9F-9A19-3F953905720E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907075"/>
              </p:ext>
            </p:extLst>
          </p:nvPr>
        </p:nvGraphicFramePr>
        <p:xfrm>
          <a:off x="838388" y="834557"/>
          <a:ext cx="1928192" cy="361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92">
                  <a:extLst>
                    <a:ext uri="{9D8B030D-6E8A-4147-A177-3AD203B41FA5}">
                      <a16:colId xmlns:a16="http://schemas.microsoft.com/office/drawing/2014/main" val="286350062"/>
                    </a:ext>
                  </a:extLst>
                </a:gridCol>
              </a:tblGrid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Iterm_name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50122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04237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bread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38784"/>
                  </a:ext>
                </a:extLst>
              </a:tr>
              <a:tr h="73450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tea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483591"/>
                  </a:ext>
                </a:extLst>
              </a:tr>
              <a:tr h="70733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zh-CN" sz="2400" b="1" i="1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cream</a:t>
                      </a:r>
                      <a:endParaRPr lang="zh-CN" altLang="en-US" sz="2400" b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297729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325305" y="1651913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1935" y="2430476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31935" y="3129527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5250" y="3868337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>
            <a:stCxn id="13" idx="2"/>
            <a:endCxn id="14" idx="0"/>
          </p:cNvCxnSpPr>
          <p:nvPr/>
        </p:nvCxnSpPr>
        <p:spPr>
          <a:xfrm>
            <a:off x="5685305" y="2119913"/>
            <a:ext cx="6630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678450" y="2898475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681763" y="3607465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073178" y="2892658"/>
            <a:ext cx="384772" cy="2439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462920" y="3116275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25305" y="921893"/>
            <a:ext cx="720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root</a:t>
            </a: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679665" y="1349106"/>
            <a:ext cx="3315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037030" y="2100309"/>
            <a:ext cx="479826" cy="372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471620" y="2441497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036837" y="1301946"/>
            <a:ext cx="1449813" cy="3885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491123" y="1645999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09998" y="2433962"/>
            <a:ext cx="720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t: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>
            <a:endCxn id="28" idx="0"/>
          </p:cNvCxnSpPr>
          <p:nvPr/>
        </p:nvCxnSpPr>
        <p:spPr>
          <a:xfrm>
            <a:off x="7863368" y="2123399"/>
            <a:ext cx="6630" cy="310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2156792" y="1878496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2156792" y="2638673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2156792" y="3358556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2156792" y="4102337"/>
            <a:ext cx="3101008" cy="994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6046608" y="3529069"/>
            <a:ext cx="470248" cy="315199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6036837" y="2856402"/>
            <a:ext cx="460811" cy="29532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7169754" y="2664476"/>
            <a:ext cx="436166" cy="1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6051483" y="2104158"/>
            <a:ext cx="1439640" cy="361590"/>
          </a:xfrm>
          <a:prstGeom prst="straightConnector1">
            <a:avLst/>
          </a:prstGeom>
          <a:ln w="254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725557" y="4563465"/>
            <a:ext cx="748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包含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cream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的频繁集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c:3; cb:3; cm:3; cbm:3 }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25557" y="5052515"/>
            <a:ext cx="748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包含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tea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的频繁集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t:7; tb:5; tm:5; tbm:3 }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5557" y="5476377"/>
            <a:ext cx="748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包含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bread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的频繁集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b:7; bm:5 }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25557" y="5858233"/>
            <a:ext cx="748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包含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的频繁集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m:8 }</a:t>
            </a:r>
            <a:endParaRPr lang="en-US" altLang="zh-CN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5"/>
          <p:cNvSpPr txBox="1"/>
          <p:nvPr/>
        </p:nvSpPr>
        <p:spPr>
          <a:xfrm>
            <a:off x="277086" y="27712"/>
            <a:ext cx="730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4.6  </a:t>
            </a:r>
            <a:r>
              <a:rPr lang="en-US" altLang="zh-CN" sz="3600" b="1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FP-growth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7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545263"/>
            <a:ext cx="2057400" cy="365125"/>
          </a:xfrm>
        </p:spPr>
        <p:txBody>
          <a:bodyPr/>
          <a:lstStyle/>
          <a:p>
            <a:fld id="{DB695A53-0CE6-4E70-BC58-D42A680DAF3D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545263"/>
            <a:ext cx="2057400" cy="365125"/>
          </a:xfrm>
        </p:spPr>
        <p:txBody>
          <a:bodyPr/>
          <a:lstStyle/>
          <a:p>
            <a:fld id="{ED9DB458-EAB0-425B-A087-2C372AAEBB1E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0" y="6545263"/>
            <a:ext cx="3086100" cy="365125"/>
          </a:xfrm>
        </p:spPr>
        <p:txBody>
          <a:bodyPr/>
          <a:lstStyle/>
          <a:p>
            <a:r>
              <a:rPr lang="zh-CN" altLang="en-US" smtClean="0"/>
              <a:t>关联规则</a:t>
            </a:r>
            <a:endParaRPr lang="zh-CN" altLang="en-US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5479" y="1549029"/>
            <a:ext cx="4122471" cy="39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0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2095-111A-455B-A85F-A1D301E09418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05591" y="864372"/>
            <a:ext cx="8378192" cy="2141042"/>
            <a:chOff x="405591" y="841377"/>
            <a:chExt cx="8378192" cy="2141042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5591" y="941184"/>
              <a:ext cx="8378192" cy="2041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文本框 2"/>
            <p:cNvSpPr txBox="1"/>
            <p:nvPr/>
          </p:nvSpPr>
          <p:spPr>
            <a:xfrm>
              <a:off x="2807970" y="841377"/>
              <a:ext cx="182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频繁项集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2595245" y="974645"/>
              <a:ext cx="303530" cy="2464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1803" y="3609904"/>
            <a:ext cx="8322339" cy="2416634"/>
            <a:chOff x="431803" y="3469816"/>
            <a:chExt cx="8322339" cy="241663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803" y="3611418"/>
              <a:ext cx="8322339" cy="2275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文本框 14"/>
            <p:cNvSpPr txBox="1"/>
            <p:nvPr/>
          </p:nvSpPr>
          <p:spPr>
            <a:xfrm>
              <a:off x="4128770" y="3469816"/>
              <a:ext cx="182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关联规则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3910384" y="3611418"/>
              <a:ext cx="303530" cy="2464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6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3196-9559-4B95-8870-2F42EC981D95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96240" y="842644"/>
            <a:ext cx="8236585" cy="3968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AU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41680" y="1432560"/>
            <a:ext cx="8011160" cy="254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algn="just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={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… , </a:t>
            </a:r>
            <a:r>
              <a:rPr lang="en-US" altLang="zh-CN" sz="2400" b="1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 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个不同项目的集合，每个 </a:t>
            </a:r>
            <a:r>
              <a:rPr lang="en-US" altLang="zh-CN" sz="2400" b="1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=1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……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称为一个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项目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288000" indent="-288000" algn="just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项目的集合 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称为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项目集合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err="1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Itemset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，简称为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项集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。其元素个数称为项集的长度，长度为 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的项集称为 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项集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k-</a:t>
            </a:r>
            <a:r>
              <a:rPr lang="en-US" altLang="zh-CN" sz="2400" b="1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Itemset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None/>
            </a:pPr>
            <a:endParaRPr lang="zh-CN" altLang="en-US" sz="24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91160" y="856298"/>
            <a:ext cx="8361680" cy="5965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200"/>
              </a:spcAft>
              <a:buSzPct val="70000"/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定义：</a:t>
            </a:r>
            <a:r>
              <a:rPr lang="zh-CN" altLang="en-US" b="1" dirty="0" smtClean="0">
                <a:solidFill>
                  <a:srgbClr val="0066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项目与项集</a:t>
            </a:r>
          </a:p>
        </p:txBody>
      </p:sp>
      <p:sp>
        <p:nvSpPr>
          <p:cNvPr id="10" name="矩形 9"/>
          <p:cNvSpPr/>
          <p:nvPr/>
        </p:nvSpPr>
        <p:spPr>
          <a:xfrm>
            <a:off x="741680" y="4015422"/>
            <a:ext cx="8011160" cy="18876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ts val="3200"/>
              </a:lnSpc>
              <a:spcAft>
                <a:spcPts val="1200"/>
              </a:spcAft>
              <a:buSzPct val="70000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假定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某超市销售的商品包括：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bread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bear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cake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cream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milk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tea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，每个销售商品就是一个项目，超市中出售的所有商品的项集为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ts val="3200"/>
              </a:lnSpc>
              <a:spcAft>
                <a:spcPts val="1200"/>
              </a:spcAft>
              <a:buSzPct val="70000"/>
            </a:pP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={</a:t>
            </a: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bread, beer, cake, cream, milk, tea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交易集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45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AAF-77AD-4271-9AED-77FCCB3B0E74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7927" y="809194"/>
            <a:ext cx="8349673" cy="57116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定义：</a:t>
            </a:r>
            <a:r>
              <a:rPr lang="zh-CN" altLang="en-US" b="1" dirty="0" smtClean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交易</a:t>
            </a:r>
          </a:p>
          <a:p>
            <a:pPr algn="just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</a:pPr>
            <a:r>
              <a:rPr lang="zh-CN" altLang="en-US" sz="2400" b="1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每笔交易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(Transaction)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是项集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上的一个子集，即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，但通常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对应每一个交易有一个唯一的标识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交易号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，记作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TID</a:t>
            </a:r>
          </a:p>
          <a:p>
            <a:pPr algn="just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交易的全体构成了交易数据库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，或称交易记录集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，简称</a:t>
            </a:r>
            <a:r>
              <a:rPr lang="zh-CN" altLang="en-US" sz="2400" b="1" u="sng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交易集</a:t>
            </a:r>
            <a:r>
              <a:rPr lang="en-US" altLang="zh-CN" sz="2400" b="1" u="sng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交易集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中包含交易的个数记为 </a:t>
            </a:r>
            <a:r>
              <a:rPr lang="en-US" altLang="zh-CN" sz="2400" b="1" dirty="0" smtClean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D|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7086" y="27712"/>
            <a:ext cx="380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交易</a:t>
            </a:r>
            <a:r>
              <a:rPr lang="zh-CN" altLang="en-US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4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13F7F-274A-45DE-8E3F-6207FFB4B335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38520"/>
              </p:ext>
            </p:extLst>
          </p:nvPr>
        </p:nvGraphicFramePr>
        <p:xfrm>
          <a:off x="474516" y="1876938"/>
          <a:ext cx="598343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Transactions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Jelly, Peanut, Butter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Butter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Jelly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Milk, Butter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Chips,</a:t>
                      </a:r>
                      <a:r>
                        <a:rPr lang="en-AU" altLang="zh-CN" sz="1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Milk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Chips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Bread, Milk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Chips, Jelly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Picture 2" descr="http://www.osheasflowers.com/images/gourmet-picnic-bask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9346" y="2350655"/>
            <a:ext cx="2305812" cy="2590800"/>
          </a:xfrm>
          <a:prstGeom prst="rect">
            <a:avLst/>
          </a:prstGeom>
          <a:noFill/>
        </p:spPr>
      </p:pic>
      <p:sp>
        <p:nvSpPr>
          <p:cNvPr id="7" name="文本框 6"/>
          <p:cNvSpPr txBox="1"/>
          <p:nvPr/>
        </p:nvSpPr>
        <p:spPr>
          <a:xfrm>
            <a:off x="277086" y="27712"/>
            <a:ext cx="471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交易集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4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C8CA0-5EBB-448B-865A-62A6AD419107}" type="datetime1">
              <a:rPr lang="zh-CN" altLang="en-US" smtClean="0"/>
              <a:pPr/>
              <a:t>2021/9/13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DB458-EAB0-425B-A087-2C372AAEBB1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关联规则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5315" y="808827"/>
            <a:ext cx="8493370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购物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篮数据的表示方法主要有两种：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事务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数据格式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表数据格式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事务数据格式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事务数据格式需要两个字段（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ID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字段和内容字段），每条记录仅表示一个商品。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07971"/>
              </p:ext>
            </p:extLst>
          </p:nvPr>
        </p:nvGraphicFramePr>
        <p:xfrm>
          <a:off x="2798618" y="3023870"/>
          <a:ext cx="2992583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事务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项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Butter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Jelly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Chips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Chips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Milk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Jelly</a:t>
                      </a:r>
                      <a:endParaRPr lang="zh-CN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77086" y="27712"/>
            <a:ext cx="471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交易集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6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3342</TotalTime>
  <Words>3077</Words>
  <Application>Microsoft Office PowerPoint</Application>
  <PresentationFormat>全屏显示(4:3)</PresentationFormat>
  <Paragraphs>690</Paragraphs>
  <Slides>43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3" baseType="lpstr">
      <vt:lpstr>Arial Unicode MS</vt:lpstr>
      <vt:lpstr>Bebas</vt:lpstr>
      <vt:lpstr>等线</vt:lpstr>
      <vt:lpstr>等线 Light</vt:lpstr>
      <vt:lpstr>黑体</vt:lpstr>
      <vt:lpstr>华文新魏</vt:lpstr>
      <vt:lpstr>楷体</vt:lpstr>
      <vt:lpstr>楷体_GB2312</vt:lpstr>
      <vt:lpstr>宋体</vt:lpstr>
      <vt:lpstr>微软雅黑</vt:lpstr>
      <vt:lpstr>Arial</vt:lpstr>
      <vt:lpstr>Cambria Math</vt:lpstr>
      <vt:lpstr>Symbol</vt:lpstr>
      <vt:lpstr>Times New Roman</vt:lpstr>
      <vt:lpstr>Wingdings</vt:lpstr>
      <vt:lpstr>自定义设计方案</vt:lpstr>
      <vt:lpstr>2_自定义设计方案</vt:lpstr>
      <vt:lpstr>3_自定义设计方案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sisi</cp:lastModifiedBy>
  <cp:revision>523</cp:revision>
  <dcterms:created xsi:type="dcterms:W3CDTF">2020-07-29T00:32:30Z</dcterms:created>
  <dcterms:modified xsi:type="dcterms:W3CDTF">2021-09-13T12:22:54Z</dcterms:modified>
</cp:coreProperties>
</file>